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6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6" roundtripDataSignature="AMtx7miA9FTCDJi4VVTk4GyDYr9tt20Rv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Francesca Spezza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FE79B2-AF27-46EB-9DC8-CB5C36BF2EE3}">
  <a:tblStyle styleId="{EFFE79B2-AF27-46EB-9DC8-CB5C36BF2E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font" Target="fonts/Roboto-regular.fntdata"/><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Roboto-italic.fntdata"/><Relationship Id="rId21" Type="http://schemas.openxmlformats.org/officeDocument/2006/relationships/slide" Target="slides/slide13.xml"/><Relationship Id="rId43" Type="http://schemas.openxmlformats.org/officeDocument/2006/relationships/font" Target="fonts/Roboto-bold.fntdata"/><Relationship Id="rId24" Type="http://schemas.openxmlformats.org/officeDocument/2006/relationships/slide" Target="slides/slide16.xml"/><Relationship Id="rId46" Type="http://customschemas.google.com/relationships/presentationmetadata" Target="metadata"/><Relationship Id="rId23" Type="http://schemas.openxmlformats.org/officeDocument/2006/relationships/slide" Target="slides/slide15.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07T01:50:46.753">
    <p:pos x="6000" y="0"/>
    <p:text>Part 3: 36/40 (one requirement is missing: "Explain which characteristics of fake vs. truthful news make the examples form
the above bullet truthful or fake")
Please address the missing requirement and comments below in HM4</p:text>
    <p:extLst>
      <p:ext uri="{C676402C-5697-4E1C-873F-D02D1690AC5C}">
        <p15:threadingInfo timeZoneBias="0"/>
      </p:ext>
      <p:ext uri="http://customooxmlschemas.google.com/">
        <go:slidesCustomData xmlns:go="http://customooxmlschemas.google.com/" commentPostId="AAAAKuZcyyk"/>
      </p:ext>
    </p:extLst>
  </p:cm>
  <p:cm authorId="0" idx="2" dt="2020-11-27T17:18:03.754">
    <p:pos x="1944" y="366"/>
    <p:text>overall good slides, some re-organization should be done in the middle part. I will assign a grade after talking with you guys</p:text>
    <p:extLst>
      <p:ext uri="{C676402C-5697-4E1C-873F-D02D1690AC5C}">
        <p15:threadingInfo timeZoneBias="0"/>
      </p:ext>
      <p:ext uri="http://customooxmlschemas.google.com/">
        <go:slidesCustomData xmlns:go="http://customooxmlschemas.google.com/" commentPostId="AAAAHVMkREA"/>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1-06T00:26:45.259">
    <p:pos x="6000" y="0"/>
    <p:text>give concrete examples, e.g., affecting the stock market, manipulated 2016 elections, something about COVID19. etc.</p:text>
    <p:extLst>
      <p:ext uri="{C676402C-5697-4E1C-873F-D02D1690AC5C}">
        <p15:threadingInfo timeZoneBias="0"/>
      </p:ext>
      <p:ext uri="http://customooxmlschemas.google.com/">
        <go:slidesCustomData xmlns:go="http://customooxmlschemas.google.com/" commentPostId="AAAAKofiTZM"/>
      </p:ext>
    </p:extLst>
  </p:cm>
  <p:cm authorId="0" idx="4" dt="2020-11-06T00:25:35.728">
    <p:pos x="6000" y="100"/>
    <p:text>what do you mean?</p:text>
    <p:extLst>
      <p:ext uri="{C676402C-5697-4E1C-873F-D02D1690AC5C}">
        <p15:threadingInfo timeZoneBias="0"/>
      </p:ext>
      <p:ext uri="http://customooxmlschemas.google.com/">
        <go:slidesCustomData xmlns:go="http://customooxmlschemas.google.com/" commentPostId="AAAAKofiTY0"/>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1-06T00:29:19.814">
    <p:pos x="6000" y="0"/>
    <p:text>put the stories' pictures as well;
then explain why the fake one is fake and why the real one is real by highlighting specific characteristics, e.g. this is fake because the title is in this way, the image is manipulated, etc.</p:text>
    <p:extLst>
      <p:ext uri="{C676402C-5697-4E1C-873F-D02D1690AC5C}">
        <p15:threadingInfo timeZoneBias="0"/>
      </p:ext>
      <p:ext uri="http://customooxmlschemas.google.com/">
        <go:slidesCustomData xmlns:go="http://customooxmlschemas.google.com/" commentPostId="AAAAKofiTZg"/>
      </p:ext>
    </p:extLst>
  </p:cm>
  <p:cm authorId="0" idx="6" dt="2020-11-27T16:58:47.061">
    <p:pos x="247" y="460"/>
    <p:text>you have to ask the audience to guess which is fake and which is real</p:text>
    <p:extLst>
      <p:ext uri="{C676402C-5697-4E1C-873F-D02D1690AC5C}">
        <p15:threadingInfo timeZoneBias="0"/>
      </p:ext>
      <p:ext uri="http://customooxmlschemas.google.com/">
        <go:slidesCustomData xmlns:go="http://customooxmlschemas.google.com/" commentPostId="AAAAHVMkQ-U"/>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1-27T17:07:00.238">
    <p:pos x="343" y="460"/>
    <p:text>maybe put this after the examples?</p:text>
    <p:extLst>
      <p:ext uri="{C676402C-5697-4E1C-873F-D02D1690AC5C}">
        <p15:threadingInfo timeZoneBias="0"/>
      </p:ext>
      <p:ext uri="http://customooxmlschemas.google.com/">
        <go:slidesCustomData xmlns:go="http://customooxmlschemas.google.com/" commentPostId="AAAAHVMkRBI"/>
      </p:ext>
    </p:extLst>
  </p:cm>
  <p:cm authorId="0" idx="8" dt="2020-11-06T00:27:04.870">
    <p:pos x="6000" y="0"/>
    <p:text>provide examples of these characteristics</p:text>
    <p:extLst>
      <p:ext uri="{C676402C-5697-4E1C-873F-D02D1690AC5C}">
        <p15:threadingInfo timeZoneBias="0"/>
      </p:ext>
      <p:ext uri="http://customooxmlschemas.google.com/">
        <go:slidesCustomData xmlns:go="http://customooxmlschemas.google.com/" commentPostId="AAAAKofiTZ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ooks.google.com/books?id=j7MWO9kjw5wC&amp;pg=PA48&amp;dq=the+art+journal+london+1876&amp;hl=en&amp;newbks=1&amp;newbks_redir=1&amp;sa=X&amp;ved=2ahUKEwiA7PiPptrsAhVRCM0KHejRCM8Q6AEwAHoECAMQAg#v=onepage&amp;q=pointer&amp;f=fals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indy.com/life/lifestyles/2020/09/fake-news-creators-are-a-lot-like-hackers/" TargetMode="External"/><Relationship Id="rId3" Type="http://schemas.openxmlformats.org/officeDocument/2006/relationships/hyperlink" Target="https://www.npr.org/sections/alltechconsidered/2016/11/23/503146770/npr-finds-the-head-of-a-covert-fake-news-operation-in-the-suburbs" TargetMode="External"/><Relationship Id="rId4" Type="http://schemas.openxmlformats.org/officeDocument/2006/relationships/hyperlink" Target="https://www.buzzfeednews.com/article/craigsilverman/how-macedonia-became-a-global-hub-for-pro-trump-misinf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ewslit.org/wp-content/uploads/2020/09/PracticingQualityJournalism-2020.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ictionary.com/browse/inten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insider.com/coronavirus-conspiracy-5g-masts-fire-2020-4"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b1061709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ab1061709c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b1061709c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ab1061709c_6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Calibri"/>
              <a:buChar char="●"/>
            </a:pPr>
            <a:r>
              <a:rPr lang="en" sz="1500">
                <a:solidFill>
                  <a:schemeClr val="dk1"/>
                </a:solidFill>
                <a:latin typeface="Times New Roman"/>
                <a:ea typeface="Times New Roman"/>
                <a:cs typeface="Times New Roman"/>
                <a:sym typeface="Times New Roman"/>
              </a:rPr>
              <a:t>A British Photographer named Pointer was famous for photography </a:t>
            </a:r>
            <a:endParaRPr sz="15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500">
                <a:solidFill>
                  <a:schemeClr val="dk1"/>
                </a:solidFill>
                <a:latin typeface="Times New Roman"/>
                <a:ea typeface="Times New Roman"/>
                <a:cs typeface="Times New Roman"/>
                <a:sym typeface="Times New Roman"/>
              </a:rPr>
              <a:t>of </a:t>
            </a:r>
            <a:r>
              <a:rPr lang="en" sz="1500">
                <a:solidFill>
                  <a:srgbClr val="252525"/>
                </a:solidFill>
                <a:highlight>
                  <a:schemeClr val="lt1"/>
                </a:highlight>
                <a:latin typeface="Times New Roman"/>
                <a:ea typeface="Times New Roman"/>
                <a:cs typeface="Times New Roman"/>
                <a:sym typeface="Times New Roman"/>
              </a:rPr>
              <a:t>“Brighton Cats” in the </a:t>
            </a:r>
            <a:r>
              <a:rPr b="1" lang="en" sz="1500">
                <a:solidFill>
                  <a:srgbClr val="252525"/>
                </a:solidFill>
                <a:highlight>
                  <a:schemeClr val="lt1"/>
                </a:highlight>
                <a:latin typeface="Times New Roman"/>
                <a:ea typeface="Times New Roman"/>
                <a:cs typeface="Times New Roman"/>
                <a:sym typeface="Times New Roman"/>
              </a:rPr>
              <a:t>1870</a:t>
            </a:r>
            <a:r>
              <a:rPr lang="en" sz="1500">
                <a:solidFill>
                  <a:srgbClr val="252525"/>
                </a:solidFill>
                <a:highlight>
                  <a:schemeClr val="lt1"/>
                </a:highlight>
                <a:latin typeface="Times New Roman"/>
                <a:ea typeface="Times New Roman"/>
                <a:cs typeface="Times New Roman"/>
                <a:sym typeface="Times New Roman"/>
              </a:rPr>
              <a:t>s.</a:t>
            </a:r>
            <a:endParaRPr sz="1500">
              <a:solidFill>
                <a:srgbClr val="252525"/>
              </a:solidFill>
              <a:highlight>
                <a:schemeClr val="lt1"/>
              </a:highlight>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rgbClr val="252525"/>
                </a:solidFill>
                <a:highlight>
                  <a:schemeClr val="lt1"/>
                </a:highlight>
                <a:latin typeface="Times New Roman"/>
                <a:ea typeface="Times New Roman"/>
                <a:cs typeface="Times New Roman"/>
                <a:sym typeface="Times New Roman"/>
              </a:rPr>
              <a:t>A review of Pointer’s of animal photographs published </a:t>
            </a:r>
            <a:endParaRPr sz="1500">
              <a:solidFill>
                <a:srgbClr val="252525"/>
              </a:solidFill>
              <a:highlight>
                <a:schemeClr val="lt1"/>
              </a:highlight>
              <a:latin typeface="Times New Roman"/>
              <a:ea typeface="Times New Roman"/>
              <a:cs typeface="Times New Roman"/>
              <a:sym typeface="Times New Roman"/>
            </a:endParaRPr>
          </a:p>
          <a:p>
            <a:pPr indent="0" lvl="0" marL="457200" rtl="0" algn="l">
              <a:spcBef>
                <a:spcPts val="0"/>
              </a:spcBef>
              <a:spcAft>
                <a:spcPts val="0"/>
              </a:spcAft>
              <a:buNone/>
            </a:pPr>
            <a:r>
              <a:rPr lang="en" sz="1500">
                <a:solidFill>
                  <a:srgbClr val="252525"/>
                </a:solidFill>
                <a:highlight>
                  <a:schemeClr val="lt1"/>
                </a:highlight>
                <a:latin typeface="Times New Roman"/>
                <a:ea typeface="Times New Roman"/>
                <a:cs typeface="Times New Roman"/>
                <a:sym typeface="Times New Roman"/>
              </a:rPr>
              <a:t>in the </a:t>
            </a:r>
            <a:r>
              <a:rPr b="1" lang="en" sz="1500">
                <a:solidFill>
                  <a:srgbClr val="252525"/>
                </a:solidFill>
                <a:highlight>
                  <a:schemeClr val="lt1"/>
                </a:highlight>
                <a:latin typeface="Times New Roman"/>
                <a:ea typeface="Times New Roman"/>
                <a:cs typeface="Times New Roman"/>
                <a:sym typeface="Times New Roman"/>
              </a:rPr>
              <a:t>1879</a:t>
            </a:r>
            <a:r>
              <a:rPr lang="en" sz="1500">
                <a:solidFill>
                  <a:srgbClr val="252525"/>
                </a:solidFill>
                <a:highlight>
                  <a:schemeClr val="lt1"/>
                </a:highlight>
                <a:latin typeface="Times New Roman"/>
                <a:ea typeface="Times New Roman"/>
                <a:cs typeface="Times New Roman"/>
                <a:sym typeface="Times New Roman"/>
              </a:rPr>
              <a:t> issue of </a:t>
            </a:r>
            <a:r>
              <a:rPr b="1" lang="en" sz="1500">
                <a:solidFill>
                  <a:schemeClr val="dk1"/>
                </a:solidFill>
                <a:highlight>
                  <a:schemeClr val="lt1"/>
                </a:highlight>
                <a:uFill>
                  <a:noFill/>
                </a:uFill>
                <a:latin typeface="Times New Roman"/>
                <a:ea typeface="Times New Roman"/>
                <a:cs typeface="Times New Roman"/>
                <a:sym typeface="Times New Roman"/>
                <a:hlinkClick r:id="rId2">
                  <a:extLst>
                    <a:ext uri="{A12FA001-AC4F-418D-AE19-62706E023703}">
                      <ahyp:hlinkClr val="tx"/>
                    </a:ext>
                  </a:extLst>
                </a:hlinkClick>
              </a:rPr>
              <a:t>The Art Journal of London</a:t>
            </a:r>
            <a:r>
              <a:rPr b="1" lang="en" sz="1500">
                <a:solidFill>
                  <a:schemeClr val="dk1"/>
                </a:solidFill>
                <a:highlight>
                  <a:schemeClr val="lt1"/>
                </a:highlight>
                <a:latin typeface="Times New Roman"/>
                <a:ea typeface="Times New Roman"/>
                <a:cs typeface="Times New Roman"/>
                <a:sym typeface="Times New Roman"/>
              </a:rPr>
              <a:t>.</a:t>
            </a:r>
            <a:endParaRPr b="1" sz="1500">
              <a:solidFill>
                <a:schemeClr val="dk1"/>
              </a:solidFill>
              <a:highlight>
                <a:schemeClr val="lt1"/>
              </a:highlight>
              <a:latin typeface="Times New Roman"/>
              <a:ea typeface="Times New Roman"/>
              <a:cs typeface="Times New Roman"/>
              <a:sym typeface="Times New Roman"/>
            </a:endParaRPr>
          </a:p>
          <a:p>
            <a:pPr indent="-323850" lvl="0" marL="457200" rtl="0" algn="l">
              <a:spcBef>
                <a:spcPts val="0"/>
              </a:spcBef>
              <a:spcAft>
                <a:spcPts val="0"/>
              </a:spcAft>
              <a:buClr>
                <a:srgbClr val="252525"/>
              </a:buClr>
              <a:buSzPts val="1500"/>
              <a:buFont typeface="Calibri"/>
              <a:buChar char="●"/>
            </a:pPr>
            <a:r>
              <a:rPr lang="en" sz="1500">
                <a:solidFill>
                  <a:srgbClr val="252525"/>
                </a:solidFill>
                <a:highlight>
                  <a:schemeClr val="lt1"/>
                </a:highlight>
                <a:latin typeface="Times New Roman"/>
                <a:ea typeface="Times New Roman"/>
                <a:cs typeface="Times New Roman"/>
                <a:sym typeface="Times New Roman"/>
              </a:rPr>
              <a:t>The earliest of which (cat on water can) was taken nearly </a:t>
            </a:r>
            <a:r>
              <a:rPr b="1" lang="en" sz="1500">
                <a:solidFill>
                  <a:srgbClr val="252525"/>
                </a:solidFill>
                <a:highlight>
                  <a:schemeClr val="lt1"/>
                </a:highlight>
                <a:latin typeface="Times New Roman"/>
                <a:ea typeface="Times New Roman"/>
                <a:cs typeface="Times New Roman"/>
                <a:sym typeface="Times New Roman"/>
              </a:rPr>
              <a:t>1870.</a:t>
            </a:r>
            <a:endParaRPr b="1" sz="1500">
              <a:solidFill>
                <a:srgbClr val="252525"/>
              </a:solidFill>
              <a:highlight>
                <a:schemeClr val="lt1"/>
              </a:highlight>
              <a:latin typeface="Times New Roman"/>
              <a:ea typeface="Times New Roman"/>
              <a:cs typeface="Times New Roman"/>
              <a:sym typeface="Times New Roman"/>
            </a:endParaRPr>
          </a:p>
          <a:p>
            <a:pPr indent="-323850" lvl="0" marL="457200" rtl="0" algn="l">
              <a:spcBef>
                <a:spcPts val="0"/>
              </a:spcBef>
              <a:spcAft>
                <a:spcPts val="0"/>
              </a:spcAft>
              <a:buClr>
                <a:srgbClr val="252525"/>
              </a:buClr>
              <a:buSzPts val="1500"/>
              <a:buFont typeface="Times New Roman"/>
              <a:buChar char="●"/>
            </a:pPr>
            <a:r>
              <a:rPr lang="en" sz="1500">
                <a:solidFill>
                  <a:srgbClr val="252525"/>
                </a:solidFill>
                <a:highlight>
                  <a:schemeClr val="lt1"/>
                </a:highlight>
                <a:latin typeface="Times New Roman"/>
                <a:ea typeface="Times New Roman"/>
                <a:cs typeface="Times New Roman"/>
                <a:sym typeface="Times New Roman"/>
              </a:rPr>
              <a:t>Photography historian David Sinkin mentioned that  there were </a:t>
            </a:r>
            <a:endParaRPr sz="1500">
              <a:solidFill>
                <a:srgbClr val="252525"/>
              </a:solidFill>
              <a:highlight>
                <a:schemeClr val="lt1"/>
              </a:highlight>
              <a:latin typeface="Times New Roman"/>
              <a:ea typeface="Times New Roman"/>
              <a:cs typeface="Times New Roman"/>
              <a:sym typeface="Times New Roman"/>
            </a:endParaRPr>
          </a:p>
          <a:p>
            <a:pPr indent="0" lvl="0" marL="457200" rtl="0" algn="l">
              <a:spcBef>
                <a:spcPts val="0"/>
              </a:spcBef>
              <a:spcAft>
                <a:spcPts val="0"/>
              </a:spcAft>
              <a:buNone/>
            </a:pPr>
            <a:r>
              <a:rPr lang="en" sz="1500">
                <a:solidFill>
                  <a:srgbClr val="252525"/>
                </a:solidFill>
                <a:highlight>
                  <a:schemeClr val="lt1"/>
                </a:highlight>
                <a:latin typeface="Times New Roman"/>
                <a:ea typeface="Times New Roman"/>
                <a:cs typeface="Times New Roman"/>
                <a:sym typeface="Times New Roman"/>
              </a:rPr>
              <a:t>some other photographers at that time of </a:t>
            </a:r>
            <a:r>
              <a:rPr b="1" lang="en" sz="1500">
                <a:solidFill>
                  <a:srgbClr val="252525"/>
                </a:solidFill>
                <a:highlight>
                  <a:schemeClr val="lt1"/>
                </a:highlight>
                <a:latin typeface="Times New Roman"/>
                <a:ea typeface="Times New Roman"/>
                <a:cs typeface="Times New Roman"/>
                <a:sym typeface="Times New Roman"/>
              </a:rPr>
              <a:t>1860</a:t>
            </a:r>
            <a:r>
              <a:rPr lang="en" sz="1500">
                <a:solidFill>
                  <a:srgbClr val="252525"/>
                </a:solidFill>
                <a:highlight>
                  <a:schemeClr val="lt1"/>
                </a:highlight>
                <a:latin typeface="Times New Roman"/>
                <a:ea typeface="Times New Roman"/>
                <a:cs typeface="Times New Roman"/>
                <a:sym typeface="Times New Roman"/>
              </a:rPr>
              <a:t>s, who also did cat-photography.</a:t>
            </a:r>
            <a:endParaRPr b="1" sz="1500">
              <a:solidFill>
                <a:srgbClr val="252525"/>
              </a:solidFill>
              <a:highlight>
                <a:schemeClr val="lt1"/>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b1061709c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ab1061709c_6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1"/>
                </a:solidFill>
                <a:latin typeface="Calibri"/>
                <a:ea typeface="Calibri"/>
                <a:cs typeface="Calibri"/>
                <a:sym typeface="Calibri"/>
              </a:rPr>
              <a:t>Textual characteristics </a:t>
            </a:r>
            <a:endParaRPr sz="900"/>
          </a:p>
          <a:p>
            <a:pPr indent="0" lvl="0" marL="0" rtl="0" algn="l">
              <a:lnSpc>
                <a:spcPct val="100000"/>
              </a:lnSpc>
              <a:spcBef>
                <a:spcPts val="0"/>
              </a:spcBef>
              <a:spcAft>
                <a:spcPts val="0"/>
              </a:spcAft>
              <a:buSzPts val="1100"/>
              <a:buNone/>
            </a:pPr>
            <a:r>
              <a:rPr lang="en"/>
              <a:t># Inconsistency in between title of the story and body part.</a:t>
            </a:r>
            <a:endParaRPr/>
          </a:p>
          <a:p>
            <a:pPr indent="0" lvl="0" marL="0" rtl="0" algn="l">
              <a:lnSpc>
                <a:spcPct val="100000"/>
              </a:lnSpc>
              <a:spcBef>
                <a:spcPts val="0"/>
              </a:spcBef>
              <a:spcAft>
                <a:spcPts val="0"/>
              </a:spcAft>
              <a:buSzPts val="1100"/>
              <a:buNone/>
            </a:pPr>
            <a:r>
              <a:rPr lang="en"/>
              <a:t># It shows the main claim to the headline. The titles are longer but use fewer stopwords with more proper nouns and verb phrases, </a:t>
            </a:r>
            <a:endParaRPr/>
          </a:p>
          <a:p>
            <a:pPr indent="0" lvl="0" marL="0" rtl="0" algn="l">
              <a:lnSpc>
                <a:spcPct val="100000"/>
              </a:lnSpc>
              <a:spcBef>
                <a:spcPts val="0"/>
              </a:spcBef>
              <a:spcAft>
                <a:spcPts val="0"/>
              </a:spcAft>
              <a:buSzPts val="1100"/>
              <a:buNone/>
            </a:pPr>
            <a:r>
              <a:rPr lang="en"/>
              <a:t>  It shows that the creators tend to put as much information in the title as possible. </a:t>
            </a:r>
            <a:endParaRPr/>
          </a:p>
          <a:p>
            <a:pPr indent="0" lvl="0" marL="0" rtl="0" algn="l">
              <a:lnSpc>
                <a:spcPct val="100000"/>
              </a:lnSpc>
              <a:spcBef>
                <a:spcPts val="0"/>
              </a:spcBef>
              <a:spcAft>
                <a:spcPts val="0"/>
              </a:spcAft>
              <a:buSzPts val="1100"/>
              <a:buNone/>
            </a:pPr>
            <a:r>
              <a:rPr lang="en"/>
              <a:t>  The words used in the title are smaller and capitalized more often, to generate emphasis.</a:t>
            </a:r>
            <a:endParaRPr/>
          </a:p>
          <a:p>
            <a:pPr indent="0" lvl="0" marL="0" rtl="0" algn="l">
              <a:lnSpc>
                <a:spcPct val="100000"/>
              </a:lnSpc>
              <a:spcBef>
                <a:spcPts val="0"/>
              </a:spcBef>
              <a:spcAft>
                <a:spcPts val="0"/>
              </a:spcAft>
              <a:buSzPts val="1100"/>
              <a:buNone/>
            </a:pPr>
            <a:r>
              <a:rPr lang="en"/>
              <a:t># Body content:  fake news articles are short, repetitive, and less informative (fewer nouns and analytical words). They contain fewer technical words, more smaller words, and are generally easier to read. The bodies are less wordy and contain fewer nouns, technical and analytical words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These are the critertias of satire news. So, fake news articles are more similar to satirical ones than to real news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400">
                <a:solidFill>
                  <a:schemeClr val="dk1"/>
                </a:solidFill>
                <a:latin typeface="Calibri"/>
                <a:ea typeface="Calibri"/>
                <a:cs typeface="Calibri"/>
                <a:sym typeface="Calibri"/>
              </a:rPr>
              <a:t>User (creator) characteristics</a:t>
            </a:r>
            <a:endParaRPr sz="14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a:solidFill>
                  <a:schemeClr val="dk1"/>
                </a:solidFill>
              </a:rPr>
              <a:t># Several studies have shown that the characteristics of creators of false information are different from those of true information creators.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have typically more recently registered accounts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Studies shows that sometimes rumors are spread by automated accounts in short-bursts of time.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Also the have  less editing experience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they lack the skills to create well-written articles, which leads to others believing that the article is a hoax.</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rPr lang="en" sz="1400">
                <a:solidFill>
                  <a:srgbClr val="09347A"/>
                </a:solidFill>
                <a:latin typeface="Calibri"/>
                <a:ea typeface="Calibri"/>
                <a:cs typeface="Calibri"/>
                <a:sym typeface="Calibri"/>
              </a:rPr>
              <a:t>Network characteristics </a:t>
            </a:r>
            <a:endParaRPr sz="1400">
              <a:solidFill>
                <a:srgbClr val="09347A"/>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a:latin typeface="Calibri"/>
                <a:ea typeface="Calibri"/>
                <a:cs typeface="Calibri"/>
                <a:sym typeface="Calibri"/>
              </a:rPr>
              <a:t># Studies on measuring the connectedness of the different hoax articles from Wikipedia </a:t>
            </a:r>
            <a:endParaRPr>
              <a:latin typeface="Calibri"/>
              <a:ea typeface="Calibri"/>
              <a:cs typeface="Calibri"/>
              <a:sym typeface="Calibri"/>
            </a:endParaRPr>
          </a:p>
          <a:p>
            <a:pPr indent="0" lvl="0" marL="0" rtl="0" algn="l">
              <a:lnSpc>
                <a:spcPct val="100000"/>
              </a:lnSpc>
              <a:spcBef>
                <a:spcPts val="0"/>
              </a:spcBef>
              <a:spcAft>
                <a:spcPts val="0"/>
              </a:spcAft>
              <a:buSzPts val="1100"/>
              <a:buNone/>
            </a:pPr>
            <a:r>
              <a:rPr lang="en">
                <a:latin typeface="Calibri"/>
                <a:ea typeface="Calibri"/>
                <a:cs typeface="Calibri"/>
                <a:sym typeface="Calibri"/>
              </a:rPr>
              <a:t># the clustering coefficient, </a:t>
            </a:r>
            <a:r>
              <a:rPr lang="en">
                <a:solidFill>
                  <a:schemeClr val="dk1"/>
                </a:solidFill>
                <a:latin typeface="Calibri"/>
                <a:ea typeface="Calibri"/>
                <a:cs typeface="Calibri"/>
                <a:sym typeface="Calibri"/>
              </a:rPr>
              <a:t>which is a measurement of the connectedness., was computed, was computed for</a:t>
            </a:r>
            <a:r>
              <a:rPr lang="en">
                <a:latin typeface="Calibri"/>
                <a:ea typeface="Calibri"/>
                <a:cs typeface="Calibri"/>
                <a:sym typeface="Calibri"/>
              </a:rPr>
              <a:t> of the local hyperlink network of the article</a:t>
            </a:r>
            <a:endParaRPr>
              <a:latin typeface="Calibri"/>
              <a:ea typeface="Calibri"/>
              <a:cs typeface="Calibri"/>
              <a:sym typeface="Calibri"/>
            </a:endParaRPr>
          </a:p>
          <a:p>
            <a:pPr indent="0" lvl="0" marL="0" rtl="0" algn="l">
              <a:lnSpc>
                <a:spcPct val="100000"/>
              </a:lnSpc>
              <a:spcBef>
                <a:spcPts val="0"/>
              </a:spcBef>
              <a:spcAft>
                <a:spcPts val="0"/>
              </a:spcAft>
              <a:buSzPts val="1100"/>
              <a:buNone/>
            </a:pPr>
            <a:r>
              <a:rPr lang="en">
                <a:latin typeface="Calibri"/>
                <a:ea typeface="Calibri"/>
                <a:cs typeface="Calibri"/>
                <a:sym typeface="Calibri"/>
              </a:rPr>
              <a:t>#  obviously, high connectedness indicates interrelated and coherent references</a:t>
            </a:r>
            <a:endParaRPr>
              <a:latin typeface="Calibri"/>
              <a:ea typeface="Calibri"/>
              <a:cs typeface="Calibri"/>
              <a:sym typeface="Calibri"/>
            </a:endParaRPr>
          </a:p>
          <a:p>
            <a:pPr indent="0" lvl="0" marL="0" rtl="0" algn="l">
              <a:lnSpc>
                <a:spcPct val="100000"/>
              </a:lnSpc>
              <a:spcBef>
                <a:spcPts val="0"/>
              </a:spcBef>
              <a:spcAft>
                <a:spcPts val="0"/>
              </a:spcAft>
              <a:buSzPts val="1100"/>
              <a:buNone/>
            </a:pPr>
            <a:r>
              <a:rPr lang="en">
                <a:latin typeface="Calibri"/>
                <a:ea typeface="Calibri"/>
                <a:cs typeface="Calibri"/>
                <a:sym typeface="Calibri"/>
              </a:rPr>
              <a:t>#  significantly lower clustering coefficient which means hoax information has fewer references</a:t>
            </a:r>
            <a:endParaRPr>
              <a:latin typeface="Calibri"/>
              <a:ea typeface="Calibri"/>
              <a:cs typeface="Calibri"/>
              <a:sym typeface="Calibri"/>
            </a:endParaRPr>
          </a:p>
          <a:p>
            <a:pPr indent="0" lvl="0" marL="0" rtl="0" algn="l">
              <a:lnSpc>
                <a:spcPct val="100000"/>
              </a:lnSpc>
              <a:spcBef>
                <a:spcPts val="0"/>
              </a:spcBef>
              <a:spcAft>
                <a:spcPts val="0"/>
              </a:spcAft>
              <a:buSzPts val="1100"/>
              <a:buNone/>
            </a:pPr>
            <a:r>
              <a:rPr lang="en">
                <a:latin typeface="Calibri"/>
                <a:ea typeface="Calibri"/>
                <a:cs typeface="Calibri"/>
                <a:sym typeface="Calibri"/>
              </a:rPr>
              <a:t># Strongly connected user-user network and studies in Twitter shows they  appear as groups in Twitter’s follower-followee network</a:t>
            </a:r>
            <a:endParaRPr>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latin typeface="Calibri"/>
              <a:ea typeface="Calibri"/>
              <a:cs typeface="Calibri"/>
              <a:sym typeface="Calibri"/>
            </a:endParaRPr>
          </a:p>
          <a:p>
            <a:pPr indent="0" lvl="0" marL="0" rtl="0" algn="l">
              <a:lnSpc>
                <a:spcPct val="100000"/>
              </a:lnSpc>
              <a:spcBef>
                <a:spcPts val="0"/>
              </a:spcBef>
              <a:spcAft>
                <a:spcPts val="0"/>
              </a:spcAft>
              <a:buSzPts val="1100"/>
              <a:buNone/>
            </a:pPr>
            <a:r>
              <a:rPr lang="en" sz="1400">
                <a:solidFill>
                  <a:srgbClr val="09347A"/>
                </a:solidFill>
                <a:latin typeface="Calibri"/>
                <a:ea typeface="Calibri"/>
                <a:cs typeface="Calibri"/>
                <a:sym typeface="Calibri"/>
              </a:rPr>
              <a:t>Propagation characteristics</a:t>
            </a:r>
            <a:r>
              <a:rPr lang="en" sz="1600">
                <a:solidFill>
                  <a:srgbClr val="09347A"/>
                </a:solidFill>
                <a:latin typeface="Calibri"/>
                <a:ea typeface="Calibri"/>
                <a:cs typeface="Calibri"/>
                <a:sym typeface="Calibri"/>
              </a:rPr>
              <a:t>	</a:t>
            </a:r>
            <a:endParaRPr sz="1600">
              <a:solidFill>
                <a:srgbClr val="09347A"/>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300">
                <a:latin typeface="Calibri"/>
                <a:ea typeface="Calibri"/>
                <a:cs typeface="Calibri"/>
                <a:sym typeface="Calibri"/>
              </a:rPr>
              <a:t>#  small fraction of users : like that the top 30 users contributed towards 90% of the retweets of fake info</a:t>
            </a:r>
            <a:endParaRPr sz="1300">
              <a:latin typeface="Calibri"/>
              <a:ea typeface="Calibri"/>
              <a:cs typeface="Calibri"/>
              <a:sym typeface="Calibri"/>
            </a:endParaRPr>
          </a:p>
          <a:p>
            <a:pPr indent="0" lvl="0" marL="0" rtl="0" algn="l">
              <a:lnSpc>
                <a:spcPct val="100000"/>
              </a:lnSpc>
              <a:spcBef>
                <a:spcPts val="0"/>
              </a:spcBef>
              <a:spcAft>
                <a:spcPts val="0"/>
              </a:spcAft>
              <a:buSzPts val="1100"/>
              <a:buNone/>
            </a:pPr>
            <a:r>
              <a:rPr lang="en" sz="1300">
                <a:latin typeface="Calibri"/>
                <a:ea typeface="Calibri"/>
                <a:cs typeface="Calibri"/>
                <a:sym typeface="Calibri"/>
              </a:rPr>
              <a:t># analysis suggested that fake news spread was mostly dominated by a handful of very active users</a:t>
            </a:r>
            <a:endParaRPr sz="1300">
              <a:latin typeface="Calibri"/>
              <a:ea typeface="Calibri"/>
              <a:cs typeface="Calibri"/>
              <a:sym typeface="Calibri"/>
            </a:endParaRPr>
          </a:p>
          <a:p>
            <a:pPr indent="0" lvl="0" marL="0" rtl="0" algn="l">
              <a:lnSpc>
                <a:spcPct val="100000"/>
              </a:lnSpc>
              <a:spcBef>
                <a:spcPts val="0"/>
              </a:spcBef>
              <a:spcAft>
                <a:spcPts val="0"/>
              </a:spcAft>
              <a:buSzPts val="1100"/>
              <a:buNone/>
            </a:pPr>
            <a:r>
              <a:rPr lang="en" sz="1300">
                <a:latin typeface="Calibri"/>
                <a:ea typeface="Calibri"/>
                <a:cs typeface="Calibri"/>
                <a:sym typeface="Calibri"/>
              </a:rPr>
              <a:t># spreads deeper : When false information spreads in social platforms, it spreads deeper compared to real news.</a:t>
            </a:r>
            <a:endParaRPr sz="1300">
              <a:latin typeface="Calibri"/>
              <a:ea typeface="Calibri"/>
              <a:cs typeface="Calibri"/>
              <a:sym typeface="Calibri"/>
            </a:endParaRPr>
          </a:p>
          <a:p>
            <a:pPr indent="0" lvl="0" marL="0" rtl="0" algn="l">
              <a:lnSpc>
                <a:spcPct val="100000"/>
              </a:lnSpc>
              <a:spcBef>
                <a:spcPts val="0"/>
              </a:spcBef>
              <a:spcAft>
                <a:spcPts val="0"/>
              </a:spcAft>
              <a:buSzPts val="1100"/>
              <a:buNone/>
            </a:pPr>
            <a:r>
              <a:rPr lang="en" sz="1300">
                <a:latin typeface="Calibri"/>
                <a:ea typeface="Calibri"/>
                <a:cs typeface="Calibri"/>
                <a:sym typeface="Calibri"/>
              </a:rPr>
              <a:t>                                it’s more likely to be reshared at greater depth and thus reach more people</a:t>
            </a:r>
            <a:endParaRPr sz="1300">
              <a:latin typeface="Calibri"/>
              <a:ea typeface="Calibri"/>
              <a:cs typeface="Calibri"/>
              <a:sym typeface="Calibri"/>
            </a:endParaRPr>
          </a:p>
          <a:p>
            <a:pPr indent="0" lvl="0" marL="0" rtl="0" algn="l">
              <a:lnSpc>
                <a:spcPct val="100000"/>
              </a:lnSpc>
              <a:spcBef>
                <a:spcPts val="0"/>
              </a:spcBef>
              <a:spcAft>
                <a:spcPts val="0"/>
              </a:spcAft>
              <a:buSzPts val="1100"/>
              <a:buNone/>
            </a:pPr>
            <a:r>
              <a:rPr lang="en" sz="1300">
                <a:latin typeface="Calibri"/>
                <a:ea typeface="Calibri"/>
                <a:cs typeface="Calibri"/>
                <a:sym typeface="Calibri"/>
              </a:rPr>
              <a:t>                                Simulation conduction shows that  even a rumor started by a random node on average reaches 45.6 million of the total of 51.2 million members within only eight rounds of communication.  </a:t>
            </a:r>
            <a:endParaRPr sz="1300">
              <a:latin typeface="Calibri"/>
              <a:ea typeface="Calibri"/>
              <a:cs typeface="Calibri"/>
              <a:sym typeface="Calibri"/>
            </a:endParaRPr>
          </a:p>
          <a:p>
            <a:pPr indent="0" lvl="0" marL="0" rtl="0" algn="l">
              <a:lnSpc>
                <a:spcPct val="100000"/>
              </a:lnSpc>
              <a:spcBef>
                <a:spcPts val="0"/>
              </a:spcBef>
              <a:spcAft>
                <a:spcPts val="0"/>
              </a:spcAft>
              <a:buSzPts val="1100"/>
              <a:buNone/>
            </a:pPr>
            <a:r>
              <a:rPr lang="en" sz="1300">
                <a:latin typeface="Calibri"/>
                <a:ea typeface="Calibri"/>
                <a:cs typeface="Calibri"/>
                <a:sym typeface="Calibri"/>
              </a:rPr>
              <a:t># spreads quickly, especially during its early stage  even before it is debunked and veracity is checked</a:t>
            </a:r>
            <a:endParaRPr sz="1300">
              <a:latin typeface="Calibri"/>
              <a:ea typeface="Calibri"/>
              <a:cs typeface="Calibri"/>
              <a:sym typeface="Calibri"/>
            </a:endParaRPr>
          </a:p>
          <a:p>
            <a:pPr indent="0" lvl="0" marL="0" rtl="0" algn="l">
              <a:lnSpc>
                <a:spcPct val="100000"/>
              </a:lnSpc>
              <a:spcBef>
                <a:spcPts val="0"/>
              </a:spcBef>
              <a:spcAft>
                <a:spcPts val="0"/>
              </a:spcAft>
              <a:buSzPts val="1100"/>
              <a:buNone/>
            </a:pPr>
            <a:r>
              <a:rPr lang="en" sz="1300">
                <a:latin typeface="Calibri"/>
                <a:ea typeface="Calibri"/>
                <a:cs typeface="Calibri"/>
                <a:sym typeface="Calibri"/>
              </a:rPr>
              <a:t># the virality of popular false information during its initial phase is high </a:t>
            </a:r>
            <a:endParaRPr sz="1300">
              <a:latin typeface="Calibri"/>
              <a:ea typeface="Calibri"/>
              <a:cs typeface="Calibri"/>
              <a:sym typeface="Calibri"/>
            </a:endParaRPr>
          </a:p>
          <a:p>
            <a:pPr indent="0" lvl="0" marL="0" rtl="0" algn="l">
              <a:lnSpc>
                <a:spcPct val="100000"/>
              </a:lnSpc>
              <a:spcBef>
                <a:spcPts val="0"/>
              </a:spcBef>
              <a:spcAft>
                <a:spcPts val="0"/>
              </a:spcAft>
              <a:buSzPts val="1100"/>
              <a:buNone/>
            </a:pPr>
            <a:r>
              <a:rPr lang="en" sz="1300">
                <a:latin typeface="Calibri"/>
                <a:ea typeface="Calibri"/>
                <a:cs typeface="Calibri"/>
                <a:sym typeface="Calibri"/>
              </a:rPr>
              <a:t>#  false information pieces are more likely to spread across platforms (18% appear on multiple platforms) compared to true information (11%).</a:t>
            </a:r>
            <a:endParaRPr sz="1300">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300">
              <a:latin typeface="Calibri"/>
              <a:ea typeface="Calibri"/>
              <a:cs typeface="Calibri"/>
              <a:sym typeface="Calibri"/>
            </a:endParaRPr>
          </a:p>
          <a:p>
            <a:pPr indent="0" lvl="0" marL="0" rtl="0" algn="l">
              <a:lnSpc>
                <a:spcPct val="100000"/>
              </a:lnSpc>
              <a:spcBef>
                <a:spcPts val="0"/>
              </a:spcBef>
              <a:spcAft>
                <a:spcPts val="0"/>
              </a:spcAft>
              <a:buSzPts val="1100"/>
              <a:buNone/>
            </a:pPr>
            <a:r>
              <a:rPr lang="en" sz="1400">
                <a:solidFill>
                  <a:srgbClr val="09347A"/>
                </a:solidFill>
                <a:latin typeface="Calibri"/>
                <a:ea typeface="Calibri"/>
                <a:cs typeface="Calibri"/>
                <a:sym typeface="Calibri"/>
              </a:rPr>
              <a:t>Debunking characteristics</a:t>
            </a:r>
            <a:endParaRPr sz="1400">
              <a:solidFill>
                <a:srgbClr val="09347A"/>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a:latin typeface="Calibri"/>
                <a:ea typeface="Calibri"/>
                <a:cs typeface="Calibri"/>
                <a:sym typeface="Calibri"/>
              </a:rPr>
              <a:t>Once false information spreads, attempts are made to debunk it and limit its spread. </a:t>
            </a:r>
            <a:endParaRPr>
              <a:latin typeface="Calibri"/>
              <a:ea typeface="Calibri"/>
              <a:cs typeface="Calibri"/>
              <a:sym typeface="Calibri"/>
            </a:endParaRPr>
          </a:p>
          <a:p>
            <a:pPr indent="0" lvl="0" marL="0" rtl="0" algn="l">
              <a:lnSpc>
                <a:spcPct val="100000"/>
              </a:lnSpc>
              <a:spcBef>
                <a:spcPts val="0"/>
              </a:spcBef>
              <a:spcAft>
                <a:spcPts val="0"/>
              </a:spcAft>
              <a:buSzPts val="1100"/>
              <a:buNone/>
            </a:pPr>
            <a:r>
              <a:rPr lang="en">
                <a:latin typeface="Calibri"/>
                <a:ea typeface="Calibri"/>
                <a:cs typeface="Calibri"/>
                <a:sym typeface="Calibri"/>
              </a:rPr>
              <a:t># research has shown that there is a significant time delay between the spread and its debunking </a:t>
            </a:r>
            <a:endParaRPr>
              <a:latin typeface="Calibri"/>
              <a:ea typeface="Calibri"/>
              <a:cs typeface="Calibri"/>
              <a:sym typeface="Calibri"/>
            </a:endParaRPr>
          </a:p>
          <a:p>
            <a:pPr indent="0" lvl="0" marL="0" rtl="0" algn="l">
              <a:lnSpc>
                <a:spcPct val="100000"/>
              </a:lnSpc>
              <a:spcBef>
                <a:spcPts val="0"/>
              </a:spcBef>
              <a:spcAft>
                <a:spcPts val="0"/>
              </a:spcAft>
              <a:buSzPts val="1100"/>
              <a:buNone/>
            </a:pPr>
            <a:r>
              <a:rPr lang="en">
                <a:latin typeface="Calibri"/>
                <a:ea typeface="Calibri"/>
                <a:cs typeface="Calibri"/>
                <a:sym typeface="Calibri"/>
              </a:rPr>
              <a:t># but it is in effective,  it leads to a 4.4 times increase in deletion probability of false information than when it is not, </a:t>
            </a:r>
            <a:endParaRPr>
              <a:latin typeface="Calibri"/>
              <a:ea typeface="Calibri"/>
              <a:cs typeface="Calibri"/>
              <a:sym typeface="Calibri"/>
            </a:endParaRPr>
          </a:p>
          <a:p>
            <a:pPr indent="0" lvl="0" marL="0" rtl="0" algn="l">
              <a:lnSpc>
                <a:spcPct val="100000"/>
              </a:lnSpc>
              <a:spcBef>
                <a:spcPts val="0"/>
              </a:spcBef>
              <a:spcAft>
                <a:spcPts val="0"/>
              </a:spcAft>
              <a:buSzPts val="1100"/>
              <a:buNone/>
            </a:pPr>
            <a:r>
              <a:rPr lang="en">
                <a:latin typeface="Calibri"/>
                <a:ea typeface="Calibri"/>
                <a:cs typeface="Calibri"/>
                <a:sym typeface="Calibri"/>
              </a:rPr>
              <a:t>   and the probability is even higher if the link is made shortly after the post is created. </a:t>
            </a:r>
            <a:endParaRPr>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3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295ee0f9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a295ee0f92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b1061709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ab1061709c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b1061709c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ab1061709c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b1061709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ab1061709c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Arial"/>
              <a:buNone/>
            </a:pPr>
            <a:r>
              <a:rPr lang="en" sz="1000" u="sng">
                <a:solidFill>
                  <a:srgbClr val="3399CC"/>
                </a:solidFill>
                <a:latin typeface="Calibri"/>
                <a:ea typeface="Calibri"/>
                <a:cs typeface="Calibri"/>
                <a:sym typeface="Calibri"/>
                <a:hlinkClick r:id="rId2">
                  <a:extLst>
                    <a:ext uri="{A12FA001-AC4F-418D-AE19-62706E023703}">
                      <ahyp:hlinkClr val="tx"/>
                    </a:ext>
                  </a:extLst>
                </a:hlinkClick>
              </a:rPr>
              <a:t>https://www.vindy.com/life/lifestyles/2020/09/fake-news-creators-are-a-lot-like-hackers/</a:t>
            </a:r>
            <a:endParaRPr sz="10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 sz="1000" u="sng">
                <a:solidFill>
                  <a:srgbClr val="3399CC"/>
                </a:solidFill>
                <a:latin typeface="Calibri"/>
                <a:ea typeface="Calibri"/>
                <a:cs typeface="Calibri"/>
                <a:sym typeface="Calibri"/>
                <a:hlinkClick r:id="rId3">
                  <a:extLst>
                    <a:ext uri="{A12FA001-AC4F-418D-AE19-62706E023703}">
                      <ahyp:hlinkClr val="tx"/>
                    </a:ext>
                  </a:extLst>
                </a:hlinkClick>
              </a:rPr>
              <a:t>https://www.npr.org/sections/alltechconsidered/2016/11/23/503146770/npr-finds-the-head-of-a-covert-fake-news-operation-in-the-suburbs</a:t>
            </a:r>
            <a:r>
              <a:rPr lang="en" sz="1000">
                <a:solidFill>
                  <a:schemeClr val="dk1"/>
                </a:solidFill>
                <a:latin typeface="Calibri"/>
                <a:ea typeface="Calibri"/>
                <a:cs typeface="Calibri"/>
                <a:sym typeface="Calibri"/>
              </a:rPr>
              <a:t> </a:t>
            </a:r>
            <a:endParaRPr sz="10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u="sng">
                <a:solidFill>
                  <a:schemeClr val="hlink"/>
                </a:solidFill>
                <a:hlinkClick r:id="rId4"/>
              </a:rPr>
              <a:t>https://www.buzzfeednews.com/article/craigsilverman/how-macedonia-became-a-global-hub-for-pro-trump-misinfo</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9ab53f34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a9ab53f345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Pokemon go: The image was taken from a real car crash, but someone put the pokemon go image on top of it to argue this crash happened when someone stopped in the middle of the highway to catch pikachu (a character of pokemon)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9ab53f34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a9ab53f34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http://newslit.org/wp-content/uploads/2020/09/PracticingQualityJournalism-2020.pdf</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r>
              <a:rPr i="1" lang="en" sz="1350">
                <a:solidFill>
                  <a:srgbClr val="4A4A4A"/>
                </a:solidFill>
                <a:highlight>
                  <a:srgbClr val="FFFFFF"/>
                </a:highlight>
              </a:rPr>
              <a:t>misinformation</a:t>
            </a:r>
            <a:r>
              <a:rPr lang="en" sz="1350">
                <a:solidFill>
                  <a:srgbClr val="4A4A4A"/>
                </a:solidFill>
                <a:highlight>
                  <a:srgbClr val="FFFFFF"/>
                </a:highlight>
              </a:rPr>
              <a:t> and </a:t>
            </a:r>
            <a:r>
              <a:rPr i="1" lang="en" sz="1350">
                <a:solidFill>
                  <a:srgbClr val="4A4A4A"/>
                </a:solidFill>
                <a:highlight>
                  <a:srgbClr val="FFFFFF"/>
                </a:highlight>
              </a:rPr>
              <a:t>disinformation</a:t>
            </a:r>
            <a:r>
              <a:rPr lang="en" sz="1350">
                <a:solidFill>
                  <a:srgbClr val="4A4A4A"/>
                </a:solidFill>
                <a:highlight>
                  <a:srgbClr val="FFFFFF"/>
                </a:highlight>
              </a:rPr>
              <a:t>. These two words, so often used interchangeably</a:t>
            </a:r>
            <a:endParaRPr sz="1350">
              <a:solidFill>
                <a:srgbClr val="4A4A4A"/>
              </a:solidFill>
              <a:highlight>
                <a:srgbClr val="FFFFFF"/>
              </a:highlight>
            </a:endParaRPr>
          </a:p>
          <a:p>
            <a:pPr indent="0" lvl="0" marL="0" rtl="0" algn="l">
              <a:lnSpc>
                <a:spcPct val="100000"/>
              </a:lnSpc>
              <a:spcBef>
                <a:spcPts val="0"/>
              </a:spcBef>
              <a:spcAft>
                <a:spcPts val="0"/>
              </a:spcAft>
              <a:buSzPts val="1100"/>
              <a:buNone/>
            </a:pPr>
            <a:r>
              <a:rPr lang="en" sz="1350">
                <a:solidFill>
                  <a:srgbClr val="4A4A4A"/>
                </a:solidFill>
                <a:highlight>
                  <a:srgbClr val="FFFFFF"/>
                </a:highlight>
              </a:rPr>
              <a:t># What is the critical distinction between these two confusable words:  answer is intent.</a:t>
            </a:r>
            <a:endParaRPr sz="1350">
              <a:solidFill>
                <a:srgbClr val="4A4A4A"/>
              </a:solidFill>
              <a:highlight>
                <a:srgbClr val="FFFFFF"/>
              </a:highlight>
            </a:endParaRPr>
          </a:p>
          <a:p>
            <a:pPr indent="0" lvl="0" marL="0" rtl="0" algn="l">
              <a:lnSpc>
                <a:spcPct val="100000"/>
              </a:lnSpc>
              <a:spcBef>
                <a:spcPts val="0"/>
              </a:spcBef>
              <a:spcAft>
                <a:spcPts val="0"/>
              </a:spcAft>
              <a:buSzPts val="1100"/>
              <a:buNone/>
            </a:pPr>
            <a:r>
              <a:t/>
            </a:r>
            <a:endParaRPr sz="1350">
              <a:solidFill>
                <a:srgbClr val="4A4A4A"/>
              </a:solidFill>
              <a:highlight>
                <a:srgbClr val="FFFFFF"/>
              </a:highlight>
            </a:endParaRPr>
          </a:p>
          <a:p>
            <a:pPr indent="0" lvl="0" marL="0" rtl="0" algn="l">
              <a:lnSpc>
                <a:spcPct val="100000"/>
              </a:lnSpc>
              <a:spcBef>
                <a:spcPts val="0"/>
              </a:spcBef>
              <a:spcAft>
                <a:spcPts val="0"/>
              </a:spcAft>
              <a:buSzPts val="1100"/>
              <a:buNone/>
            </a:pPr>
            <a:r>
              <a:rPr lang="en" sz="1350">
                <a:solidFill>
                  <a:srgbClr val="4A4A4A"/>
                </a:solidFill>
                <a:highlight>
                  <a:srgbClr val="FFFFFF"/>
                </a:highlight>
              </a:rPr>
              <a:t># </a:t>
            </a:r>
            <a:r>
              <a:rPr i="1" lang="en" sz="1350">
                <a:solidFill>
                  <a:srgbClr val="4A4A4A"/>
                </a:solidFill>
                <a:highlight>
                  <a:srgbClr val="FFFFFF"/>
                </a:highlight>
              </a:rPr>
              <a:t>Misinformation</a:t>
            </a:r>
            <a:r>
              <a:rPr lang="en" sz="1350">
                <a:solidFill>
                  <a:srgbClr val="4A4A4A"/>
                </a:solidFill>
                <a:highlight>
                  <a:srgbClr val="FFFFFF"/>
                </a:highlight>
              </a:rPr>
              <a:t> doesn’t care about intent, and so is simply a term for any kind of wrong or false information.</a:t>
            </a:r>
            <a:endParaRPr sz="1350">
              <a:solidFill>
                <a:srgbClr val="4A4A4A"/>
              </a:solidFill>
              <a:highlight>
                <a:srgbClr val="FFFFFF"/>
              </a:highlight>
            </a:endParaRPr>
          </a:p>
          <a:p>
            <a:pPr indent="0" lvl="0" marL="0" rtl="0" algn="l">
              <a:lnSpc>
                <a:spcPct val="100000"/>
              </a:lnSpc>
              <a:spcBef>
                <a:spcPts val="0"/>
              </a:spcBef>
              <a:spcAft>
                <a:spcPts val="0"/>
              </a:spcAft>
              <a:buSzPts val="1100"/>
              <a:buNone/>
            </a:pPr>
            <a:r>
              <a:rPr lang="en" sz="1350">
                <a:solidFill>
                  <a:srgbClr val="4A4A4A"/>
                </a:solidFill>
                <a:highlight>
                  <a:srgbClr val="FFFFFF"/>
                </a:highlight>
              </a:rPr>
              <a:t># Disinformation : “deliberately misleading or biased information; manipulated narrative or facts; propaganda.”</a:t>
            </a:r>
            <a:endParaRPr sz="1350">
              <a:solidFill>
                <a:srgbClr val="4A4A4A"/>
              </a:solidFill>
              <a:highlight>
                <a:srgbClr val="FFFFFF"/>
              </a:highlight>
            </a:endParaRPr>
          </a:p>
          <a:p>
            <a:pPr indent="0" lvl="0" marL="0" rtl="0" algn="l">
              <a:lnSpc>
                <a:spcPct val="100000"/>
              </a:lnSpc>
              <a:spcBef>
                <a:spcPts val="0"/>
              </a:spcBef>
              <a:spcAft>
                <a:spcPts val="0"/>
              </a:spcAft>
              <a:buSzPts val="1100"/>
              <a:buNone/>
            </a:pPr>
            <a:r>
              <a:t/>
            </a:r>
            <a:endParaRPr sz="1350">
              <a:solidFill>
                <a:srgbClr val="4A4A4A"/>
              </a:solidFill>
              <a:highlight>
                <a:srgbClr val="FFFFFF"/>
              </a:highlight>
            </a:endParaRPr>
          </a:p>
          <a:p>
            <a:pPr indent="0" lvl="0" marL="0" rtl="0" algn="l">
              <a:lnSpc>
                <a:spcPct val="100000"/>
              </a:lnSpc>
              <a:spcBef>
                <a:spcPts val="0"/>
              </a:spcBef>
              <a:spcAft>
                <a:spcPts val="0"/>
              </a:spcAft>
              <a:buSzPts val="1100"/>
              <a:buNone/>
            </a:pPr>
            <a:r>
              <a:rPr lang="en" sz="1350">
                <a:solidFill>
                  <a:srgbClr val="4A4A4A"/>
                </a:solidFill>
                <a:highlight>
                  <a:srgbClr val="FFFFFF"/>
                </a:highlight>
              </a:rPr>
              <a:t>When distinguishing between </a:t>
            </a:r>
            <a:r>
              <a:rPr i="1" lang="en" sz="1350">
                <a:solidFill>
                  <a:srgbClr val="4A4A4A"/>
                </a:solidFill>
                <a:highlight>
                  <a:srgbClr val="FFFFFF"/>
                </a:highlight>
              </a:rPr>
              <a:t>misinformation</a:t>
            </a:r>
            <a:r>
              <a:rPr lang="en" sz="1350">
                <a:solidFill>
                  <a:srgbClr val="4A4A4A"/>
                </a:solidFill>
                <a:highlight>
                  <a:srgbClr val="FFFFFF"/>
                </a:highlight>
              </a:rPr>
              <a:t> and </a:t>
            </a:r>
            <a:r>
              <a:rPr i="1" lang="en" sz="1350">
                <a:solidFill>
                  <a:srgbClr val="4A4A4A"/>
                </a:solidFill>
                <a:highlight>
                  <a:srgbClr val="FFFFFF"/>
                </a:highlight>
              </a:rPr>
              <a:t>disinformation</a:t>
            </a:r>
            <a:r>
              <a:rPr lang="en" sz="1350">
                <a:solidFill>
                  <a:srgbClr val="4A4A4A"/>
                </a:solidFill>
                <a:highlight>
                  <a:srgbClr val="FFFFFF"/>
                </a:highlight>
              </a:rPr>
              <a:t>, keep one very important word in mind: </a:t>
            </a:r>
            <a:r>
              <a:rPr lang="en" sz="1350" u="sng">
                <a:solidFill>
                  <a:srgbClr val="09BDFF"/>
                </a:solidFill>
                <a:highlight>
                  <a:srgbClr val="FFFFFF"/>
                </a:highlight>
                <a:hlinkClick r:id="rId2">
                  <a:extLst>
                    <a:ext uri="{A12FA001-AC4F-418D-AE19-62706E023703}">
                      <ahyp:hlinkClr val="tx"/>
                    </a:ext>
                  </a:extLst>
                </a:hlinkClick>
              </a:rPr>
              <a:t>intent</a:t>
            </a:r>
            <a:r>
              <a:rPr lang="en" sz="1350">
                <a:solidFill>
                  <a:srgbClr val="4A4A4A"/>
                </a:solidFill>
                <a:highlight>
                  <a:srgbClr val="FFFFFF"/>
                </a:highlight>
              </a:rPr>
              <a:t>. Although both words refer to types of wrong or false information, only </a:t>
            </a:r>
            <a:r>
              <a:rPr i="1" lang="en" sz="1350">
                <a:solidFill>
                  <a:srgbClr val="4A4A4A"/>
                </a:solidFill>
                <a:highlight>
                  <a:srgbClr val="FFFFFF"/>
                </a:highlight>
              </a:rPr>
              <a:t>disinformation</a:t>
            </a:r>
            <a:r>
              <a:rPr lang="en" sz="1350">
                <a:solidFill>
                  <a:srgbClr val="4A4A4A"/>
                </a:solidFill>
                <a:highlight>
                  <a:srgbClr val="FFFFFF"/>
                </a:highlight>
              </a:rPr>
              <a:t> is wrong on purpose.</a:t>
            </a:r>
            <a:endParaRPr sz="1350">
              <a:solidFill>
                <a:srgbClr val="4A4A4A"/>
              </a:solidFill>
              <a:highlight>
                <a:srgbClr val="FFFFFF"/>
              </a:highlight>
            </a:endParaRPr>
          </a:p>
          <a:p>
            <a:pPr indent="0" lvl="0" marL="0" rtl="0" algn="l">
              <a:lnSpc>
                <a:spcPct val="100000"/>
              </a:lnSpc>
              <a:spcBef>
                <a:spcPts val="0"/>
              </a:spcBef>
              <a:spcAft>
                <a:spcPts val="0"/>
              </a:spcAft>
              <a:buSzPts val="1100"/>
              <a:buNone/>
            </a:pPr>
            <a:r>
              <a:t/>
            </a:r>
            <a:endParaRPr sz="1350">
              <a:solidFill>
                <a:srgbClr val="4A4A4A"/>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 </a:t>
            </a:r>
            <a:r>
              <a:rPr lang="en" sz="1800">
                <a:solidFill>
                  <a:srgbClr val="09347A"/>
                </a:solidFill>
                <a:latin typeface="Calibri"/>
                <a:ea typeface="Calibri"/>
                <a:cs typeface="Calibri"/>
                <a:sym typeface="Calibri"/>
              </a:rPr>
              <a:t>Spread of Misinformation</a:t>
            </a:r>
            <a:endParaRPr sz="1800">
              <a:solidFill>
                <a:srgbClr val="09347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300">
                <a:solidFill>
                  <a:srgbClr val="4A4A4A"/>
                </a:solidFill>
                <a:latin typeface="Calibri"/>
                <a:ea typeface="Calibri"/>
                <a:cs typeface="Calibri"/>
                <a:sym typeface="Calibri"/>
              </a:rPr>
              <a:t># Mishear or Misremember any detail</a:t>
            </a:r>
            <a:endParaRPr sz="1300">
              <a:solidFill>
                <a:srgbClr val="4A4A4A"/>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300">
                <a:solidFill>
                  <a:srgbClr val="4A4A4A"/>
                </a:solidFill>
                <a:latin typeface="Calibri"/>
                <a:ea typeface="Calibri"/>
                <a:cs typeface="Calibri"/>
                <a:sym typeface="Calibri"/>
              </a:rPr>
              <a:t># S</a:t>
            </a:r>
            <a:r>
              <a:rPr lang="en" sz="1350">
                <a:solidFill>
                  <a:srgbClr val="4A4A4A"/>
                </a:solidFill>
                <a:highlight>
                  <a:schemeClr val="lt1"/>
                </a:highlight>
              </a:rPr>
              <a:t>preading around information that is wrong but you don’t know it is wrong</a:t>
            </a:r>
            <a:endParaRPr sz="1350">
              <a:solidFill>
                <a:srgbClr val="4A4A4A"/>
              </a:solidFill>
              <a:highlight>
                <a:schemeClr val="lt1"/>
              </a:highlight>
            </a:endParaRPr>
          </a:p>
          <a:p>
            <a:pPr indent="0" lvl="0" marL="0" rtl="0" algn="l">
              <a:spcBef>
                <a:spcPts val="0"/>
              </a:spcBef>
              <a:spcAft>
                <a:spcPts val="0"/>
              </a:spcAft>
              <a:buClr>
                <a:schemeClr val="dk1"/>
              </a:buClr>
              <a:buSzPts val="1100"/>
              <a:buFont typeface="Arial"/>
              <a:buNone/>
            </a:pPr>
            <a:r>
              <a:rPr lang="en" sz="1350">
                <a:solidFill>
                  <a:srgbClr val="4A4A4A"/>
                </a:solidFill>
                <a:highlight>
                  <a:schemeClr val="lt1"/>
                </a:highlight>
              </a:rPr>
              <a:t>then you are, well, technically, spreading </a:t>
            </a:r>
            <a:r>
              <a:rPr i="1" lang="en" sz="1350">
                <a:solidFill>
                  <a:srgbClr val="4A4A4A"/>
                </a:solidFill>
                <a:highlight>
                  <a:schemeClr val="lt1"/>
                </a:highlight>
              </a:rPr>
              <a:t>misinformation</a:t>
            </a:r>
            <a:r>
              <a:rPr lang="en" sz="1350">
                <a:solidFill>
                  <a:srgbClr val="4A4A4A"/>
                </a:solidFill>
                <a:highlight>
                  <a:schemeClr val="lt1"/>
                </a:highlight>
              </a:rPr>
              <a:t>.</a:t>
            </a:r>
            <a:endParaRPr sz="1350">
              <a:solidFill>
                <a:srgbClr val="4A4A4A"/>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b1061709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ab1061709c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rgbClr val="333333"/>
                </a:solidFill>
                <a:highlight>
                  <a:srgbClr val="FFFFFF"/>
                </a:highlight>
              </a:rPr>
              <a:t>optimized for sharing: </a:t>
            </a:r>
            <a:r>
              <a:rPr lang="en" sz="1000">
                <a:solidFill>
                  <a:srgbClr val="191917"/>
                </a:solidFill>
              </a:rPr>
              <a:t>Fake news are easy to share</a:t>
            </a:r>
            <a:endParaRPr sz="1000">
              <a:solidFill>
                <a:srgbClr val="191917"/>
              </a:solidFill>
            </a:endParaRPr>
          </a:p>
          <a:p>
            <a:pPr indent="0" lvl="0" marL="0" rtl="0" algn="l">
              <a:lnSpc>
                <a:spcPct val="115000"/>
              </a:lnSpc>
              <a:spcBef>
                <a:spcPts val="800"/>
              </a:spcBef>
              <a:spcAft>
                <a:spcPts val="0"/>
              </a:spcAft>
              <a:buSzPts val="1100"/>
              <a:buNone/>
            </a:pPr>
            <a:r>
              <a:t/>
            </a:r>
            <a:endParaRPr sz="1000">
              <a:solidFill>
                <a:srgbClr val="333333"/>
              </a:solidFill>
              <a:highlight>
                <a:srgbClr val="FFFFFF"/>
              </a:highlight>
            </a:endParaRPr>
          </a:p>
          <a:p>
            <a:pPr indent="0" lvl="0" marL="0" rtl="0" algn="l">
              <a:lnSpc>
                <a:spcPct val="100000"/>
              </a:lnSpc>
              <a:spcBef>
                <a:spcPts val="800"/>
              </a:spcBef>
              <a:spcAft>
                <a:spcPts val="0"/>
              </a:spcAft>
              <a:buSzPts val="1100"/>
              <a:buNone/>
            </a:pPr>
            <a:r>
              <a:t/>
            </a: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b1560820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ab15608209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50">
                <a:solidFill>
                  <a:srgbClr val="202122"/>
                </a:solidFill>
                <a:highlight>
                  <a:srgbClr val="FFFFFF"/>
                </a:highlight>
              </a:rPr>
              <a:t>Hyper partisan: extremely biased in favor of a political party.</a:t>
            </a:r>
            <a:endParaRPr sz="1000">
              <a:solidFill>
                <a:srgbClr val="191917"/>
              </a:solidFill>
            </a:endParaRPr>
          </a:p>
          <a:p>
            <a:pPr indent="0" lvl="0" marL="0" rtl="0" algn="l">
              <a:lnSpc>
                <a:spcPct val="115000"/>
              </a:lnSpc>
              <a:spcBef>
                <a:spcPts val="800"/>
              </a:spcBef>
              <a:spcAft>
                <a:spcPts val="0"/>
              </a:spcAft>
              <a:buSzPts val="1100"/>
              <a:buNone/>
            </a:pPr>
            <a:r>
              <a:t/>
            </a:r>
            <a:endParaRPr sz="1000">
              <a:solidFill>
                <a:srgbClr val="333333"/>
              </a:solidFill>
              <a:highlight>
                <a:srgbClr val="FFFFFF"/>
              </a:highlight>
            </a:endParaRPr>
          </a:p>
          <a:p>
            <a:pPr indent="0" lvl="0" marL="0" rtl="0" algn="l">
              <a:lnSpc>
                <a:spcPct val="100000"/>
              </a:lnSpc>
              <a:spcBef>
                <a:spcPts val="800"/>
              </a:spcBef>
              <a:spcAft>
                <a:spcPts val="0"/>
              </a:spcAft>
              <a:buSzPts val="1100"/>
              <a:buNone/>
            </a:pPr>
            <a:r>
              <a:t/>
            </a: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b1061709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ab1061709c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news circulation is a process that is influenced by a variety of actors.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the role of news circulation Organizations and Individuals are kind of traditional or conventional</a:t>
            </a:r>
            <a:endParaRPr/>
          </a:p>
          <a:p>
            <a:pPr indent="0" lvl="0" marL="0" rtl="0" algn="l">
              <a:lnSpc>
                <a:spcPct val="100000"/>
              </a:lnSpc>
              <a:spcBef>
                <a:spcPts val="0"/>
              </a:spcBef>
              <a:spcAft>
                <a:spcPts val="0"/>
              </a:spcAft>
              <a:buSzPts val="1100"/>
              <a:buNone/>
            </a:pPr>
            <a:r>
              <a:rPr lang="en"/>
              <a:t> --- More or less we know about them how they can spread news : publish newspaper, posters, or sharing a news with friend etc.</a:t>
            </a:r>
            <a:endParaRPr/>
          </a:p>
          <a:p>
            <a:pPr indent="0" lvl="0" marL="0" rtl="0" algn="l">
              <a:lnSpc>
                <a:spcPct val="100000"/>
              </a:lnSpc>
              <a:spcBef>
                <a:spcPts val="0"/>
              </a:spcBef>
              <a:spcAft>
                <a:spcPts val="0"/>
              </a:spcAft>
              <a:buSzPts val="1100"/>
              <a:buNone/>
            </a:pPr>
            <a:r>
              <a:rPr lang="en"/>
              <a:t>But “Machines or Algorithms” ‘s role is relatively newer than the other sources.</a:t>
            </a:r>
            <a:endParaRPr/>
          </a:p>
          <a:p>
            <a:pPr indent="0" lvl="0" marL="0" rtl="0" algn="l">
              <a:lnSpc>
                <a:spcPct val="100000"/>
              </a:lnSpc>
              <a:spcBef>
                <a:spcPts val="0"/>
              </a:spcBef>
              <a:spcAft>
                <a:spcPts val="0"/>
              </a:spcAft>
              <a:buSzPts val="1100"/>
              <a:buNone/>
            </a:pPr>
            <a:r>
              <a:rPr lang="en"/>
              <a:t> --- So, here we will focus on 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b1061709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ab1061709c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Users are relying on algorithmic decision-making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A survey done by Newman and colleagues on (2018) found that only 29% of survey respondents knew that the news they see on</a:t>
            </a:r>
            <a:endParaRPr/>
          </a:p>
          <a:p>
            <a:pPr indent="0" lvl="0" marL="0" rtl="0" algn="l">
              <a:lnSpc>
                <a:spcPct val="100000"/>
              </a:lnSpc>
              <a:spcBef>
                <a:spcPts val="0"/>
              </a:spcBef>
              <a:spcAft>
                <a:spcPts val="0"/>
              </a:spcAft>
              <a:buClr>
                <a:schemeClr val="dk1"/>
              </a:buClr>
              <a:buSzPts val="1100"/>
              <a:buFont typeface="Arial"/>
              <a:buNone/>
            </a:pPr>
            <a:r>
              <a:rPr lang="en"/>
              <a:t>Facebook is determined by “computer analysis” (algorithm); most (40%) responded that they did</a:t>
            </a:r>
            <a:endParaRPr/>
          </a:p>
          <a:p>
            <a:pPr indent="0" lvl="0" marL="0" rtl="0" algn="l">
              <a:lnSpc>
                <a:spcPct val="100000"/>
              </a:lnSpc>
              <a:spcBef>
                <a:spcPts val="0"/>
              </a:spcBef>
              <a:spcAft>
                <a:spcPts val="0"/>
              </a:spcAft>
              <a:buClr>
                <a:schemeClr val="dk1"/>
              </a:buClr>
              <a:buSzPts val="1100"/>
              <a:buFont typeface="Arial"/>
              <a:buNone/>
            </a:pPr>
            <a:r>
              <a:rPr lang="en"/>
              <a:t>not know how these decisions were made which proves the lack of understanding about news</a:t>
            </a:r>
            <a:endParaRPr/>
          </a:p>
          <a:p>
            <a:pPr indent="0" lvl="0" marL="0" rtl="0" algn="l">
              <a:lnSpc>
                <a:spcPct val="100000"/>
              </a:lnSpc>
              <a:spcBef>
                <a:spcPts val="0"/>
              </a:spcBef>
              <a:spcAft>
                <a:spcPts val="0"/>
              </a:spcAft>
              <a:buClr>
                <a:schemeClr val="dk1"/>
              </a:buClr>
              <a:buSzPts val="1100"/>
              <a:buFont typeface="Arial"/>
              <a:buNone/>
            </a:pPr>
            <a:r>
              <a:rPr lang="en"/>
              <a:t>circulation on social media.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**users need to understand that they can influence the content they see,</a:t>
            </a:r>
            <a:endParaRPr/>
          </a:p>
          <a:p>
            <a:pPr indent="0" lvl="0" marL="0" rtl="0" algn="l">
              <a:lnSpc>
                <a:spcPct val="100000"/>
              </a:lnSpc>
              <a:spcBef>
                <a:spcPts val="0"/>
              </a:spcBef>
              <a:spcAft>
                <a:spcPts val="0"/>
              </a:spcAft>
              <a:buSzPts val="1100"/>
              <a:buNone/>
            </a:pPr>
            <a:r>
              <a:rPr lang="en"/>
              <a:t>** Customizing settings and feeds to expose oneself to diverse high-quality </a:t>
            </a:r>
            <a:endParaRPr/>
          </a:p>
          <a:p>
            <a:pPr indent="0" lvl="0" marL="0" rtl="0" algn="l">
              <a:lnSpc>
                <a:spcPct val="100000"/>
              </a:lnSpc>
              <a:spcBef>
                <a:spcPts val="0"/>
              </a:spcBef>
              <a:spcAft>
                <a:spcPts val="0"/>
              </a:spcAft>
              <a:buSzPts val="1100"/>
              <a:buNone/>
            </a:pPr>
            <a:r>
              <a:rPr lang="en"/>
              <a:t>   news content would reflect that users understand circulation and are able to exercise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b1061709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ab1061709c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2029686f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a2029686f9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373b721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a373b7210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373b7210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a373b7210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373b7210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a373b72101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373b721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a373b72101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horne and adali</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Propaganda : biased or misleading info used to promote a political cause or point of view</a:t>
            </a:r>
            <a:endParaRPr/>
          </a:p>
          <a:p>
            <a:pPr indent="0" lvl="0" marL="0" rtl="0" algn="l">
              <a:lnSpc>
                <a:spcPct val="100000"/>
              </a:lnSpc>
              <a:spcBef>
                <a:spcPts val="0"/>
              </a:spcBef>
              <a:spcAft>
                <a:spcPts val="0"/>
              </a:spcAft>
              <a:buSzPts val="1100"/>
              <a:buNone/>
            </a:pPr>
            <a:r>
              <a:rPr lang="en"/>
              <a:t># Hoax: False information pretending to be true and sometimes intended as a joke</a:t>
            </a:r>
            <a:endParaRPr/>
          </a:p>
          <a:p>
            <a:pPr indent="0" lvl="0" marL="0" rtl="0" algn="l">
              <a:lnSpc>
                <a:spcPct val="100000"/>
              </a:lnSpc>
              <a:spcBef>
                <a:spcPts val="0"/>
              </a:spcBef>
              <a:spcAft>
                <a:spcPts val="0"/>
              </a:spcAft>
              <a:buSzPts val="1100"/>
              <a:buNone/>
            </a:pPr>
            <a:r>
              <a:rPr lang="en"/>
              <a:t># Conspiracy Theory: rejects the standard explanation for an event and instead credits a covert group or organization with carrying out a secret plot</a:t>
            </a:r>
            <a:endParaRPr/>
          </a:p>
          <a:p>
            <a:pPr indent="0" lvl="0" marL="0" rtl="0" algn="l">
              <a:lnSpc>
                <a:spcPct val="100000"/>
              </a:lnSpc>
              <a:spcBef>
                <a:spcPts val="0"/>
              </a:spcBef>
              <a:spcAft>
                <a:spcPts val="0"/>
              </a:spcAft>
              <a:buSzPts val="1100"/>
              <a:buNone/>
            </a:pPr>
            <a:r>
              <a:rPr lang="en"/>
              <a:t># Rumor : pieces of information whose veracity is unverifiable and spreads very easily.</a:t>
            </a:r>
            <a:endParaRPr/>
          </a:p>
          <a:p>
            <a:pPr indent="0" lvl="0" marL="0" rtl="0" algn="l">
              <a:lnSpc>
                <a:spcPct val="100000"/>
              </a:lnSpc>
              <a:spcBef>
                <a:spcPts val="0"/>
              </a:spcBef>
              <a:spcAft>
                <a:spcPts val="0"/>
              </a:spcAft>
              <a:buSzPts val="1100"/>
              <a:buNone/>
            </a:pPr>
            <a:r>
              <a:rPr lang="en"/>
              <a:t># Fake News:False or  misleading information that is spread deliberately to deceive</a:t>
            </a:r>
            <a:endParaRPr/>
          </a:p>
          <a:p>
            <a:pPr indent="0" lvl="0" marL="0" rtl="0" algn="l">
              <a:lnSpc>
                <a:spcPct val="100000"/>
              </a:lnSpc>
              <a:spcBef>
                <a:spcPts val="0"/>
              </a:spcBef>
              <a:spcAft>
                <a:spcPts val="0"/>
              </a:spcAft>
              <a:buSzPts val="1100"/>
              <a:buNone/>
            </a:pPr>
            <a:r>
              <a:rPr lang="en"/>
              <a:t># Fake Reviews:  Dishonest Opinion in a context where there is no absolute ground truth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2029686f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a2029686f9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Last slides: Ending presentation, by reminding students on the tips of detecting fake news.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ef984cde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aef984cde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000"/>
              <a:t>Last slide: </a:t>
            </a:r>
            <a:r>
              <a:rPr lang="en" sz="2000"/>
              <a:t>Ending presentation, by reminding students on the tips of detecting fake news.</a:t>
            </a:r>
            <a:endParaRPr sz="2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Last 10 minutes to discuss.</a:t>
            </a:r>
            <a:endParaRPr/>
          </a:p>
          <a:p>
            <a:pPr indent="0" lvl="0" marL="0" rtl="0" algn="l">
              <a:lnSpc>
                <a:spcPct val="100000"/>
              </a:lnSpc>
              <a:spcBef>
                <a:spcPts val="0"/>
              </a:spcBef>
              <a:spcAft>
                <a:spcPts val="0"/>
              </a:spcAft>
              <a:buSzPts val="1100"/>
              <a:buNone/>
            </a:pPr>
            <a:r>
              <a:rPr lang="en"/>
              <a:t>Total:45 minutes</a:t>
            </a:r>
            <a:endParaRPr/>
          </a:p>
          <a:p>
            <a:pPr indent="0" lvl="0" marL="0" rtl="0" algn="l">
              <a:lnSpc>
                <a:spcPct val="100000"/>
              </a:lnSpc>
              <a:spcBef>
                <a:spcPts val="0"/>
              </a:spcBef>
              <a:spcAft>
                <a:spcPts val="0"/>
              </a:spcAft>
              <a:buSzPts val="1100"/>
              <a:buNone/>
            </a:pPr>
            <a:r>
              <a:rPr lang="en"/>
              <a:t>Presentation: 20-25 minutes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Based on : </a:t>
            </a:r>
            <a:r>
              <a:rPr lang="en" sz="1200">
                <a:solidFill>
                  <a:schemeClr val="dk1"/>
                </a:solidFill>
                <a:latin typeface="Calibri"/>
                <a:ea typeface="Calibri"/>
                <a:cs typeface="Calibri"/>
                <a:sym typeface="Calibri"/>
              </a:rPr>
              <a:t>False Information on Web and Social Media: A Survey by Srijan Kumar, Neil Shah</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 # Categorization based on intent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 Categorization based on Knowledge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There has been no universal definition for fake news </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50">
                <a:solidFill>
                  <a:srgbClr val="4C4E4D"/>
                </a:solidFill>
                <a:highlight>
                  <a:schemeClr val="lt1"/>
                </a:highlight>
              </a:rPr>
              <a:t>Context :</a:t>
            </a:r>
            <a:r>
              <a:rPr lang="en" sz="1350">
                <a:solidFill>
                  <a:srgbClr val="4C4E4D"/>
                </a:solidFill>
                <a:highlight>
                  <a:schemeClr val="lt1"/>
                </a:highlight>
              </a:rPr>
              <a:t>Misinformation about whether a celebrity is dead or not is harmless, </a:t>
            </a:r>
            <a:endParaRPr sz="1350">
              <a:solidFill>
                <a:srgbClr val="4C4E4D"/>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350">
                <a:solidFill>
                  <a:srgbClr val="4C4E4D"/>
                </a:solidFill>
                <a:highlight>
                  <a:schemeClr val="lt1"/>
                </a:highlight>
              </a:rPr>
              <a:t>but misinformation about the effectiveness of a medicine or treatment could have more serious effects.</a:t>
            </a:r>
            <a:endParaRPr sz="1350">
              <a:solidFill>
                <a:srgbClr val="4C4E4D"/>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350">
              <a:solidFill>
                <a:srgbClr val="4C4E4D"/>
              </a:solidFill>
              <a:highlight>
                <a:schemeClr val="lt1"/>
              </a:highlight>
            </a:endParaRPr>
          </a:p>
          <a:p>
            <a:pPr indent="0" lvl="0" marL="0" rtl="0" algn="l">
              <a:lnSpc>
                <a:spcPct val="100000"/>
              </a:lnSpc>
              <a:spcBef>
                <a:spcPts val="1200"/>
              </a:spcBef>
              <a:spcAft>
                <a:spcPts val="0"/>
              </a:spcAft>
              <a:buClr>
                <a:schemeClr val="dk1"/>
              </a:buClr>
              <a:buSzPts val="1100"/>
              <a:buFont typeface="Arial"/>
              <a:buNone/>
            </a:pPr>
            <a:r>
              <a:rPr lang="en" sz="1400">
                <a:solidFill>
                  <a:srgbClr val="191917"/>
                </a:solidFill>
                <a:latin typeface="Calibri"/>
                <a:ea typeface="Calibri"/>
                <a:cs typeface="Calibri"/>
                <a:sym typeface="Calibri"/>
              </a:rPr>
              <a:t>Source: </a:t>
            </a:r>
            <a:r>
              <a:rPr lang="en" sz="1400">
                <a:solidFill>
                  <a:srgbClr val="4C4E4D"/>
                </a:solidFill>
                <a:highlight>
                  <a:schemeClr val="lt1"/>
                </a:highlight>
              </a:rPr>
              <a:t>how widely it’s distributed.</a:t>
            </a:r>
            <a:endParaRPr sz="1400">
              <a:solidFill>
                <a:srgbClr val="4C4E4D"/>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400">
                <a:solidFill>
                  <a:srgbClr val="191917"/>
                </a:solidFill>
                <a:latin typeface="Calibri"/>
                <a:ea typeface="Calibri"/>
                <a:cs typeface="Calibri"/>
                <a:sym typeface="Calibri"/>
              </a:rPr>
              <a:t>most popular false information pieces attract more attention than real information, </a:t>
            </a:r>
            <a:endParaRPr sz="1400">
              <a:solidFill>
                <a:srgbClr val="191917"/>
              </a:solidFill>
              <a:latin typeface="Calibri"/>
              <a:ea typeface="Calibri"/>
              <a:cs typeface="Calibri"/>
              <a:sym typeface="Calibri"/>
            </a:endParaRPr>
          </a:p>
          <a:p>
            <a:pPr indent="0" lvl="0" marL="0" rtl="0" algn="l">
              <a:lnSpc>
                <a:spcPct val="100000"/>
              </a:lnSpc>
              <a:spcBef>
                <a:spcPts val="0"/>
              </a:spcBef>
              <a:spcAft>
                <a:spcPts val="0"/>
              </a:spcAft>
              <a:buClr>
                <a:srgbClr val="191917"/>
              </a:buClr>
              <a:buSzPts val="1100"/>
              <a:buFont typeface="Arial"/>
              <a:buNone/>
            </a:pPr>
            <a:r>
              <a:rPr lang="en" sz="1400">
                <a:solidFill>
                  <a:srgbClr val="191917"/>
                </a:solidFill>
                <a:latin typeface="Calibri"/>
                <a:ea typeface="Calibri"/>
                <a:cs typeface="Calibri"/>
                <a:sym typeface="Calibri"/>
              </a:rPr>
              <a:t>and false information spreads widely and quickly mostly across the web and reaches a large population.</a:t>
            </a:r>
            <a:endParaRPr sz="1400">
              <a:solidFill>
                <a:srgbClr val="191917"/>
              </a:solidFill>
              <a:latin typeface="Calibri"/>
              <a:ea typeface="Calibri"/>
              <a:cs typeface="Calibri"/>
              <a:sym typeface="Calibri"/>
            </a:endParaRPr>
          </a:p>
          <a:p>
            <a:pPr indent="0" lvl="0" marL="0" rtl="0" algn="l">
              <a:lnSpc>
                <a:spcPct val="100000"/>
              </a:lnSpc>
              <a:spcBef>
                <a:spcPts val="0"/>
              </a:spcBef>
              <a:spcAft>
                <a:spcPts val="0"/>
              </a:spcAft>
              <a:buClr>
                <a:srgbClr val="191917"/>
              </a:buClr>
              <a:buSzPts val="1100"/>
              <a:buFont typeface="Arial"/>
              <a:buNone/>
            </a:pPr>
            <a:r>
              <a:t/>
            </a:r>
            <a:endParaRPr sz="1400">
              <a:solidFill>
                <a:srgbClr val="191917"/>
              </a:solidFill>
              <a:latin typeface="Calibri"/>
              <a:ea typeface="Calibri"/>
              <a:cs typeface="Calibri"/>
              <a:sym typeface="Calibri"/>
            </a:endParaRPr>
          </a:p>
          <a:p>
            <a:pPr indent="0" lvl="0" marL="0" rtl="0" algn="l">
              <a:lnSpc>
                <a:spcPct val="100000"/>
              </a:lnSpc>
              <a:spcBef>
                <a:spcPts val="0"/>
              </a:spcBef>
              <a:spcAft>
                <a:spcPts val="0"/>
              </a:spcAft>
              <a:buClr>
                <a:srgbClr val="191917"/>
              </a:buClr>
              <a:buSzPts val="1100"/>
              <a:buFont typeface="Arial"/>
              <a:buNone/>
            </a:pPr>
            <a:r>
              <a:rPr lang="en" sz="1400">
                <a:solidFill>
                  <a:srgbClr val="191917"/>
                </a:solidFill>
                <a:latin typeface="Calibri"/>
                <a:ea typeface="Calibri"/>
                <a:cs typeface="Calibri"/>
                <a:sym typeface="Calibri"/>
              </a:rPr>
              <a:t>Real world Example : Stock market crash, </a:t>
            </a:r>
            <a:endParaRPr sz="1400">
              <a:solidFill>
                <a:srgbClr val="191917"/>
              </a:solidFill>
              <a:latin typeface="Calibri"/>
              <a:ea typeface="Calibri"/>
              <a:cs typeface="Calibri"/>
              <a:sym typeface="Calibri"/>
            </a:endParaRPr>
          </a:p>
          <a:p>
            <a:pPr indent="0" lvl="0" marL="0" rtl="0" algn="l">
              <a:lnSpc>
                <a:spcPct val="100000"/>
              </a:lnSpc>
              <a:spcBef>
                <a:spcPts val="0"/>
              </a:spcBef>
              <a:spcAft>
                <a:spcPts val="0"/>
              </a:spcAft>
              <a:buClr>
                <a:srgbClr val="191917"/>
              </a:buClr>
              <a:buSzPts val="1100"/>
              <a:buFont typeface="Arial"/>
              <a:buNone/>
            </a:pPr>
            <a:r>
              <a:rPr lang="en" sz="1400">
                <a:solidFill>
                  <a:srgbClr val="191917"/>
                </a:solidFill>
                <a:latin typeface="Calibri"/>
                <a:ea typeface="Calibri"/>
                <a:cs typeface="Calibri"/>
                <a:sym typeface="Calibri"/>
              </a:rPr>
              <a:t>misinformation on Covid -19 : </a:t>
            </a:r>
            <a:r>
              <a:rPr lang="en" sz="1200">
                <a:solidFill>
                  <a:srgbClr val="333132"/>
                </a:solidFill>
                <a:highlight>
                  <a:schemeClr val="lt1"/>
                </a:highlight>
              </a:rPr>
              <a:t>Indeed, misinformation about the COVID-19 pandemic is a serious threat to </a:t>
            </a:r>
            <a:endParaRPr sz="1200">
              <a:solidFill>
                <a:srgbClr val="333132"/>
              </a:solidFill>
              <a:highlight>
                <a:schemeClr val="lt1"/>
              </a:highlight>
            </a:endParaRPr>
          </a:p>
          <a:p>
            <a:pPr indent="0" lvl="0" marL="0" rtl="0" algn="l">
              <a:lnSpc>
                <a:spcPct val="100000"/>
              </a:lnSpc>
              <a:spcBef>
                <a:spcPts val="0"/>
              </a:spcBef>
              <a:spcAft>
                <a:spcPts val="0"/>
              </a:spcAft>
              <a:buClr>
                <a:srgbClr val="191917"/>
              </a:buClr>
              <a:buSzPts val="1100"/>
              <a:buFont typeface="Arial"/>
              <a:buNone/>
            </a:pPr>
            <a:r>
              <a:rPr lang="en" sz="1200">
                <a:solidFill>
                  <a:srgbClr val="333132"/>
                </a:solidFill>
                <a:highlight>
                  <a:schemeClr val="lt1"/>
                </a:highlight>
              </a:rPr>
              <a:t>both public health and international relations Like where the virus originated from. Or false info of treatment</a:t>
            </a:r>
            <a:endParaRPr sz="1200">
              <a:solidFill>
                <a:srgbClr val="333132"/>
              </a:solidFill>
              <a:highlight>
                <a:schemeClr val="lt1"/>
              </a:highlight>
            </a:endParaRPr>
          </a:p>
          <a:p>
            <a:pPr indent="0" lvl="0" marL="0" rtl="0" algn="l">
              <a:lnSpc>
                <a:spcPct val="100000"/>
              </a:lnSpc>
              <a:spcBef>
                <a:spcPts val="0"/>
              </a:spcBef>
              <a:spcAft>
                <a:spcPts val="0"/>
              </a:spcAft>
              <a:buClr>
                <a:srgbClr val="191917"/>
              </a:buClr>
              <a:buSzPts val="1100"/>
              <a:buFont typeface="Arial"/>
              <a:buNone/>
            </a:pPr>
            <a:r>
              <a:t/>
            </a:r>
            <a:endParaRPr sz="1200">
              <a:solidFill>
                <a:srgbClr val="333132"/>
              </a:solidFill>
              <a:highlight>
                <a:schemeClr val="lt1"/>
              </a:highlight>
            </a:endParaRPr>
          </a:p>
          <a:p>
            <a:pPr indent="0" lvl="0" marL="0" rtl="0" algn="l">
              <a:lnSpc>
                <a:spcPct val="100000"/>
              </a:lnSpc>
              <a:spcBef>
                <a:spcPts val="0"/>
              </a:spcBef>
              <a:spcAft>
                <a:spcPts val="0"/>
              </a:spcAft>
              <a:buClr>
                <a:srgbClr val="191917"/>
              </a:buClr>
              <a:buSzPts val="1100"/>
              <a:buFont typeface="Arial"/>
              <a:buNone/>
            </a:pPr>
            <a:r>
              <a:t/>
            </a:r>
            <a:endParaRPr sz="1200">
              <a:solidFill>
                <a:srgbClr val="333132"/>
              </a:solidFill>
              <a:highlight>
                <a:schemeClr val="lt1"/>
              </a:highlight>
            </a:endParaRPr>
          </a:p>
          <a:p>
            <a:pPr indent="0" lvl="0" marL="0" rtl="0" algn="l">
              <a:lnSpc>
                <a:spcPct val="100000"/>
              </a:lnSpc>
              <a:spcBef>
                <a:spcPts val="0"/>
              </a:spcBef>
              <a:spcAft>
                <a:spcPts val="0"/>
              </a:spcAft>
              <a:buClr>
                <a:srgbClr val="191917"/>
              </a:buClr>
              <a:buSzPts val="1100"/>
              <a:buFont typeface="Arial"/>
              <a:buNone/>
            </a:pPr>
            <a:r>
              <a:rPr lang="en" sz="1200">
                <a:solidFill>
                  <a:srgbClr val="333132"/>
                </a:solidFill>
                <a:highlight>
                  <a:schemeClr val="lt1"/>
                </a:highlight>
              </a:rPr>
              <a:t>For example, false conspiracy theories about 5G masts causing or exacerbating COVID-19 symptoms have </a:t>
            </a:r>
            <a:endParaRPr sz="1200">
              <a:solidFill>
                <a:srgbClr val="333132"/>
              </a:solidFill>
              <a:highlight>
                <a:schemeClr val="lt1"/>
              </a:highlight>
            </a:endParaRPr>
          </a:p>
          <a:p>
            <a:pPr indent="0" lvl="0" marL="0" rtl="0" algn="l">
              <a:lnSpc>
                <a:spcPct val="100000"/>
              </a:lnSpc>
              <a:spcBef>
                <a:spcPts val="0"/>
              </a:spcBef>
              <a:spcAft>
                <a:spcPts val="0"/>
              </a:spcAft>
              <a:buClr>
                <a:srgbClr val="191917"/>
              </a:buClr>
              <a:buSzPts val="1100"/>
              <a:buFont typeface="Arial"/>
              <a:buNone/>
            </a:pPr>
            <a:r>
              <a:rPr lang="en" sz="1200">
                <a:solidFill>
                  <a:srgbClr val="333132"/>
                </a:solidFill>
                <a:highlight>
                  <a:schemeClr val="lt1"/>
                </a:highlight>
              </a:rPr>
              <a:t>led to people setting mobile phone masts ablaze, endangering lives and property</a:t>
            </a:r>
            <a:endParaRPr sz="1200">
              <a:solidFill>
                <a:srgbClr val="333132"/>
              </a:solidFill>
              <a:highlight>
                <a:schemeClr val="lt1"/>
              </a:highlight>
            </a:endParaRPr>
          </a:p>
          <a:p>
            <a:pPr indent="0" lvl="0" marL="0" rtl="0" algn="l">
              <a:lnSpc>
                <a:spcPct val="100000"/>
              </a:lnSpc>
              <a:spcBef>
                <a:spcPts val="0"/>
              </a:spcBef>
              <a:spcAft>
                <a:spcPts val="0"/>
              </a:spcAft>
              <a:buClr>
                <a:srgbClr val="191917"/>
              </a:buClr>
              <a:buSzPts val="1100"/>
              <a:buFont typeface="Arial"/>
              <a:buNone/>
            </a:pPr>
            <a:r>
              <a:rPr lang="en" sz="1200" u="sng">
                <a:solidFill>
                  <a:srgbClr val="3399CC"/>
                </a:solidFill>
                <a:highlight>
                  <a:schemeClr val="lt1"/>
                </a:highlight>
                <a:hlinkClick r:id="rId2">
                  <a:extLst>
                    <a:ext uri="{A12FA001-AC4F-418D-AE19-62706E023703}">
                      <ahyp:hlinkClr val="tx"/>
                    </a:ext>
                  </a:extLst>
                </a:hlinkClick>
              </a:rPr>
              <a:t>https://www.businessinsider.com/coronavirus-conspiracy-5g-masts-fire-2020-4</a:t>
            </a:r>
            <a:r>
              <a:rPr lang="en" sz="1200">
                <a:solidFill>
                  <a:srgbClr val="333132"/>
                </a:solidFill>
                <a:highlight>
                  <a:schemeClr val="lt1"/>
                </a:highlight>
              </a:rPr>
              <a:t> </a:t>
            </a:r>
            <a:endParaRPr sz="1150">
              <a:solidFill>
                <a:srgbClr val="4C4E4D"/>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b1061709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ab1061709c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Title? Ask audience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b1061709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ab1061709c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Blue" type="tx">
  <p:cSld name="TITLE_AND_BODY">
    <p:spTree>
      <p:nvGrpSpPr>
        <p:cNvPr id="11" name="Shape 11"/>
        <p:cNvGrpSpPr/>
        <p:nvPr/>
      </p:nvGrpSpPr>
      <p:grpSpPr>
        <a:xfrm>
          <a:off x="0" y="0"/>
          <a:ext cx="0" cy="0"/>
          <a:chOff x="0" y="0"/>
          <a:chExt cx="0" cy="0"/>
        </a:xfrm>
      </p:grpSpPr>
      <p:sp>
        <p:nvSpPr>
          <p:cNvPr id="12" name="Google Shape;12;p15"/>
          <p:cNvSpPr txBox="1"/>
          <p:nvPr>
            <p:ph idx="1" type="body"/>
          </p:nvPr>
        </p:nvSpPr>
        <p:spPr>
          <a:xfrm>
            <a:off x="3086100" y="2457450"/>
            <a:ext cx="2976562" cy="229871"/>
          </a:xfrm>
          <a:prstGeom prst="rect">
            <a:avLst/>
          </a:prstGeom>
          <a:noFill/>
          <a:ln>
            <a:noFill/>
          </a:ln>
        </p:spPr>
        <p:txBody>
          <a:bodyPr anchorCtr="0" anchor="ctr" bIns="24100" lIns="24100" spcFirstLastPara="1" rIns="24100" wrap="square" tIns="24100">
            <a:noAutofit/>
          </a:bodyPr>
          <a:lstStyle>
            <a:lvl1pPr indent="-228600" lvl="0" marL="457200" algn="ctr">
              <a:lnSpc>
                <a:spcPct val="100000"/>
              </a:lnSpc>
              <a:spcBef>
                <a:spcPts val="0"/>
              </a:spcBef>
              <a:spcAft>
                <a:spcPts val="0"/>
              </a:spcAft>
              <a:buClr>
                <a:srgbClr val="FFFFFF"/>
              </a:buClr>
              <a:buSzPts val="1300"/>
              <a:buFont typeface="Arial"/>
              <a:buNone/>
              <a:defRPr sz="1300" cap="none"/>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sp>
        <p:nvSpPr>
          <p:cNvPr id="13" name="Google Shape;13;p15"/>
          <p:cNvSpPr txBox="1"/>
          <p:nvPr>
            <p:ph idx="2" type="body"/>
          </p:nvPr>
        </p:nvSpPr>
        <p:spPr>
          <a:xfrm>
            <a:off x="3190875" y="781050"/>
            <a:ext cx="2762250" cy="1571625"/>
          </a:xfrm>
          <a:prstGeom prst="rect">
            <a:avLst/>
          </a:prstGeom>
          <a:noFill/>
          <a:ln>
            <a:noFill/>
          </a:ln>
        </p:spPr>
        <p:txBody>
          <a:bodyPr anchorCtr="0" anchor="ctr" bIns="24100" lIns="24100" spcFirstLastPara="1" rIns="24100" wrap="square" tIns="24100">
            <a:noAutofit/>
          </a:bodyPr>
          <a:lstStyle>
            <a:lvl1pPr indent="-228600" lvl="0" marL="457200" algn="ctr">
              <a:lnSpc>
                <a:spcPct val="100000"/>
              </a:lnSpc>
              <a:spcBef>
                <a:spcPts val="700"/>
              </a:spcBef>
              <a:spcAft>
                <a:spcPts val="0"/>
              </a:spcAft>
              <a:buClr>
                <a:srgbClr val="FFFFFF"/>
              </a:buClr>
              <a:buSzPts val="2600"/>
              <a:buFont typeface="Arial"/>
              <a:buNone/>
              <a:defRPr sz="2600"/>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sp>
        <p:nvSpPr>
          <p:cNvPr id="14" name="Google Shape;14;p15"/>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showMasterSp="0">
  <p:cSld name="Blank White">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boisestate-B-2color.png" id="67" name="Google Shape;67;p26"/>
          <p:cNvPicPr preferRelativeResize="0"/>
          <p:nvPr/>
        </p:nvPicPr>
        <p:blipFill rotWithShape="1">
          <a:blip r:embed="rId3">
            <a:alphaModFix/>
          </a:blip>
          <a:srcRect b="5598" l="0" r="0" t="5599"/>
          <a:stretch/>
        </p:blipFill>
        <p:spPr>
          <a:xfrm>
            <a:off x="8420100" y="4586287"/>
            <a:ext cx="714375" cy="549158"/>
          </a:xfrm>
          <a:prstGeom prst="rect">
            <a:avLst/>
          </a:prstGeom>
          <a:noFill/>
          <a:ln>
            <a:noFill/>
          </a:ln>
        </p:spPr>
      </p:pic>
      <p:sp>
        <p:nvSpPr>
          <p:cNvPr id="68" name="Google Shape;68;p26"/>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showMasterSp="0">
  <p:cSld name="Blank Blue">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descr="boisestate-B-orange-whiteoutline.png" id="70" name="Google Shape;70;p27"/>
          <p:cNvPicPr preferRelativeResize="0"/>
          <p:nvPr/>
        </p:nvPicPr>
        <p:blipFill rotWithShape="1">
          <a:blip r:embed="rId3">
            <a:alphaModFix/>
          </a:blip>
          <a:srcRect b="5676" l="0" r="0" t="5676"/>
          <a:stretch/>
        </p:blipFill>
        <p:spPr>
          <a:xfrm>
            <a:off x="8420100" y="4587301"/>
            <a:ext cx="714848" cy="548564"/>
          </a:xfrm>
          <a:prstGeom prst="rect">
            <a:avLst/>
          </a:prstGeom>
          <a:noFill/>
          <a:ln>
            <a:noFill/>
          </a:ln>
        </p:spPr>
      </p:pic>
      <p:sp>
        <p:nvSpPr>
          <p:cNvPr id="71" name="Google Shape;71;p27"/>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ignature Mark Slide" showMasterSp="0">
  <p:cSld name="Blank Signature Mark Slide">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descr="BoiseState-PrimaryMark-OrangeWhiteOutline-D64309.png" id="73" name="Google Shape;73;p28"/>
          <p:cNvPicPr preferRelativeResize="0"/>
          <p:nvPr/>
        </p:nvPicPr>
        <p:blipFill rotWithShape="1">
          <a:blip r:embed="rId3">
            <a:alphaModFix/>
          </a:blip>
          <a:srcRect b="0" l="0" r="0" t="0"/>
          <a:stretch/>
        </p:blipFill>
        <p:spPr>
          <a:xfrm>
            <a:off x="1175598" y="1293141"/>
            <a:ext cx="6792805" cy="2178583"/>
          </a:xfrm>
          <a:prstGeom prst="rect">
            <a:avLst/>
          </a:prstGeom>
          <a:noFill/>
          <a:ln>
            <a:noFill/>
          </a:ln>
        </p:spPr>
      </p:pic>
      <p:sp>
        <p:nvSpPr>
          <p:cNvPr id="74" name="Google Shape;74;p28"/>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 name="Shape 83"/>
        <p:cNvGrpSpPr/>
        <p:nvPr/>
      </p:nvGrpSpPr>
      <p:grpSpPr>
        <a:xfrm>
          <a:off x="0" y="0"/>
          <a:ext cx="0" cy="0"/>
          <a:chOff x="0" y="0"/>
          <a:chExt cx="0" cy="0"/>
        </a:xfrm>
      </p:grpSpPr>
      <p:sp>
        <p:nvSpPr>
          <p:cNvPr id="84" name="Google Shape;84;p17"/>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9347A"/>
              </a:buClr>
              <a:buSzPts val="1400"/>
              <a:buFont typeface="Calibri"/>
              <a:buNone/>
              <a:defRPr b="0" i="0" sz="44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5" name="Google Shape;85;p17"/>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640"/>
              </a:spcBef>
              <a:spcAft>
                <a:spcPts val="0"/>
              </a:spcAft>
              <a:buClr>
                <a:srgbClr val="30302C"/>
              </a:buClr>
              <a:buSzPts val="3200"/>
              <a:buFont typeface="Arial"/>
              <a:buNone/>
              <a:defRPr b="0" i="0" sz="3200" u="none" cap="none" strike="noStrike">
                <a:solidFill>
                  <a:srgbClr val="30302C"/>
                </a:solidFill>
                <a:latin typeface="Calibri"/>
                <a:ea typeface="Calibri"/>
                <a:cs typeface="Calibri"/>
                <a:sym typeface="Calibri"/>
              </a:defRPr>
            </a:lvl1pPr>
            <a:lvl2pPr lvl="1" marR="0" algn="ctr">
              <a:lnSpc>
                <a:spcPct val="100000"/>
              </a:lnSpc>
              <a:spcBef>
                <a:spcPts val="560"/>
              </a:spcBef>
              <a:spcAft>
                <a:spcPts val="0"/>
              </a:spcAft>
              <a:buClr>
                <a:srgbClr val="898989"/>
              </a:buClr>
              <a:buSzPts val="2800"/>
              <a:buFont typeface="Arial"/>
              <a:buNone/>
              <a:defRPr b="0" i="0" sz="2800" u="none" cap="none" strike="noStrike">
                <a:solidFill>
                  <a:srgbClr val="898989"/>
                </a:solidFill>
                <a:latin typeface="Calibri"/>
                <a:ea typeface="Calibri"/>
                <a:cs typeface="Calibri"/>
                <a:sym typeface="Calibri"/>
              </a:defRPr>
            </a:lvl2pPr>
            <a:lvl3pPr lvl="2" marR="0" algn="ctr">
              <a:lnSpc>
                <a:spcPct val="100000"/>
              </a:lnSpc>
              <a:spcBef>
                <a:spcPts val="480"/>
              </a:spcBef>
              <a:spcAft>
                <a:spcPts val="0"/>
              </a:spcAft>
              <a:buClr>
                <a:srgbClr val="898989"/>
              </a:buClr>
              <a:buSzPts val="2400"/>
              <a:buFont typeface="Arial"/>
              <a:buNone/>
              <a:defRPr b="0" i="0" sz="2400" u="none" cap="none" strike="noStrike">
                <a:solidFill>
                  <a:srgbClr val="898989"/>
                </a:solidFill>
                <a:latin typeface="Calibri"/>
                <a:ea typeface="Calibri"/>
                <a:cs typeface="Calibri"/>
                <a:sym typeface="Calibri"/>
              </a:defRPr>
            </a:lvl3pPr>
            <a:lvl4pPr lvl="3" marR="0" algn="ctr">
              <a:lnSpc>
                <a:spcPct val="100000"/>
              </a:lnSpc>
              <a:spcBef>
                <a:spcPts val="400"/>
              </a:spcBef>
              <a:spcAft>
                <a:spcPts val="0"/>
              </a:spcAft>
              <a:buClr>
                <a:srgbClr val="898989"/>
              </a:buClr>
              <a:buSzPts val="2000"/>
              <a:buFont typeface="Arial"/>
              <a:buNone/>
              <a:defRPr b="0" i="0" sz="2000" u="none" cap="none" strike="noStrike">
                <a:solidFill>
                  <a:srgbClr val="898989"/>
                </a:solidFill>
                <a:latin typeface="Calibri"/>
                <a:ea typeface="Calibri"/>
                <a:cs typeface="Calibri"/>
                <a:sym typeface="Calibri"/>
              </a:defRPr>
            </a:lvl4pPr>
            <a:lvl5pPr lvl="4" marR="0" algn="ctr">
              <a:lnSpc>
                <a:spcPct val="100000"/>
              </a:lnSpc>
              <a:spcBef>
                <a:spcPts val="400"/>
              </a:spcBef>
              <a:spcAft>
                <a:spcPts val="0"/>
              </a:spcAft>
              <a:buClr>
                <a:srgbClr val="898989"/>
              </a:buClr>
              <a:buSzPts val="2000"/>
              <a:buFont typeface="Arial"/>
              <a:buNone/>
              <a:defRPr b="0" i="0" sz="2000" u="none" cap="none" strike="noStrike">
                <a:solidFill>
                  <a:srgbClr val="898989"/>
                </a:solidFill>
                <a:latin typeface="Calibri"/>
                <a:ea typeface="Calibri"/>
                <a:cs typeface="Calibri"/>
                <a:sym typeface="Calibri"/>
              </a:defRPr>
            </a:lvl5pPr>
            <a:lvl6pPr lvl="5" marR="0" algn="ctr">
              <a:lnSpc>
                <a:spcPct val="100000"/>
              </a:lnSpc>
              <a:spcBef>
                <a:spcPts val="400"/>
              </a:spcBef>
              <a:spcAft>
                <a:spcPts val="0"/>
              </a:spcAft>
              <a:buClr>
                <a:srgbClr val="898989"/>
              </a:buClr>
              <a:buSzPts val="2000"/>
              <a:buFont typeface="Arial"/>
              <a:buNone/>
              <a:defRPr b="0" i="0" sz="2000" u="none" cap="none" strike="noStrike">
                <a:solidFill>
                  <a:srgbClr val="898989"/>
                </a:solidFill>
                <a:latin typeface="Calibri"/>
                <a:ea typeface="Calibri"/>
                <a:cs typeface="Calibri"/>
                <a:sym typeface="Calibri"/>
              </a:defRPr>
            </a:lvl6pPr>
            <a:lvl7pPr lvl="6" marR="0" algn="ctr">
              <a:lnSpc>
                <a:spcPct val="100000"/>
              </a:lnSpc>
              <a:spcBef>
                <a:spcPts val="400"/>
              </a:spcBef>
              <a:spcAft>
                <a:spcPts val="0"/>
              </a:spcAft>
              <a:buClr>
                <a:srgbClr val="898989"/>
              </a:buClr>
              <a:buSzPts val="2000"/>
              <a:buFont typeface="Arial"/>
              <a:buNone/>
              <a:defRPr b="0" i="0" sz="2000" u="none" cap="none" strike="noStrike">
                <a:solidFill>
                  <a:srgbClr val="898989"/>
                </a:solidFill>
                <a:latin typeface="Calibri"/>
                <a:ea typeface="Calibri"/>
                <a:cs typeface="Calibri"/>
                <a:sym typeface="Calibri"/>
              </a:defRPr>
            </a:lvl7pPr>
            <a:lvl8pPr lvl="7" marR="0" algn="ctr">
              <a:lnSpc>
                <a:spcPct val="100000"/>
              </a:lnSpc>
              <a:spcBef>
                <a:spcPts val="400"/>
              </a:spcBef>
              <a:spcAft>
                <a:spcPts val="0"/>
              </a:spcAft>
              <a:buClr>
                <a:srgbClr val="898989"/>
              </a:buClr>
              <a:buSzPts val="2000"/>
              <a:buFont typeface="Arial"/>
              <a:buNone/>
              <a:defRPr b="0" i="0" sz="2000" u="none" cap="none" strike="noStrike">
                <a:solidFill>
                  <a:srgbClr val="898989"/>
                </a:solidFill>
                <a:latin typeface="Calibri"/>
                <a:ea typeface="Calibri"/>
                <a:cs typeface="Calibri"/>
                <a:sym typeface="Calibri"/>
              </a:defRPr>
            </a:lvl8pPr>
            <a:lvl9pPr lvl="8" marR="0" algn="ctr">
              <a:lnSpc>
                <a:spcPct val="100000"/>
              </a:lnSpc>
              <a:spcBef>
                <a:spcPts val="400"/>
              </a:spcBef>
              <a:spcAft>
                <a:spcPts val="0"/>
              </a:spcAft>
              <a:buClr>
                <a:srgbClr val="898989"/>
              </a:buClr>
              <a:buSzPts val="2000"/>
              <a:buFont typeface="Arial"/>
              <a:buNone/>
              <a:defRPr b="0" i="0" sz="2000" u="none" cap="none" strike="noStrike">
                <a:solidFill>
                  <a:srgbClr val="898989"/>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86" name="Shape 86"/>
        <p:cNvGrpSpPr/>
        <p:nvPr/>
      </p:nvGrpSpPr>
      <p:grpSpPr>
        <a:xfrm>
          <a:off x="0" y="0"/>
          <a:ext cx="0" cy="0"/>
          <a:chOff x="0" y="0"/>
          <a:chExt cx="0" cy="0"/>
        </a:xfrm>
      </p:grpSpPr>
      <p:sp>
        <p:nvSpPr>
          <p:cNvPr id="87" name="Google Shape;87;p4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8" name="Google Shape;8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3">
  <p:cSld name="SECTION_HEADER_3">
    <p:spTree>
      <p:nvGrpSpPr>
        <p:cNvPr id="89" name="Shape 89"/>
        <p:cNvGrpSpPr/>
        <p:nvPr/>
      </p:nvGrpSpPr>
      <p:grpSpPr>
        <a:xfrm>
          <a:off x="0" y="0"/>
          <a:ext cx="0" cy="0"/>
          <a:chOff x="0" y="0"/>
          <a:chExt cx="0" cy="0"/>
        </a:xfrm>
      </p:grpSpPr>
      <p:sp>
        <p:nvSpPr>
          <p:cNvPr id="90" name="Google Shape;90;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1" name="Google Shape;9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37"/>
          <p:cNvSpPr txBox="1"/>
          <p:nvPr>
            <p:ph type="title"/>
          </p:nvPr>
        </p:nvSpPr>
        <p:spPr>
          <a:xfrm>
            <a:off x="457200" y="628650"/>
            <a:ext cx="8229600" cy="537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9347A"/>
              </a:buClr>
              <a:buSzPts val="1400"/>
              <a:buFont typeface="Calibri"/>
              <a:buNone/>
              <a:defRPr b="0" i="0" sz="44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4" name="Google Shape;94;p37"/>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rgbClr val="30302C"/>
              </a:buClr>
              <a:buSzPts val="3200"/>
              <a:buFont typeface="Arial"/>
              <a:buChar char="•"/>
              <a:defRPr b="0" i="0" sz="3200" u="none" cap="none" strike="noStrike">
                <a:solidFill>
                  <a:srgbClr val="30302C"/>
                </a:solidFill>
                <a:latin typeface="Calibri"/>
                <a:ea typeface="Calibri"/>
                <a:cs typeface="Calibri"/>
                <a:sym typeface="Calibri"/>
              </a:defRPr>
            </a:lvl1pPr>
            <a:lvl2pPr indent="-406400" lvl="1" marL="914400" marR="0" algn="l">
              <a:lnSpc>
                <a:spcPct val="100000"/>
              </a:lnSpc>
              <a:spcBef>
                <a:spcPts val="560"/>
              </a:spcBef>
              <a:spcAft>
                <a:spcPts val="0"/>
              </a:spcAft>
              <a:buClr>
                <a:srgbClr val="30302C"/>
              </a:buClr>
              <a:buSzPts val="2800"/>
              <a:buFont typeface="Arial"/>
              <a:buChar char="–"/>
              <a:defRPr b="0" i="0" sz="2800" u="none" cap="none" strike="noStrike">
                <a:solidFill>
                  <a:srgbClr val="30302C"/>
                </a:solidFill>
                <a:latin typeface="Calibri"/>
                <a:ea typeface="Calibri"/>
                <a:cs typeface="Calibri"/>
                <a:sym typeface="Calibri"/>
              </a:defRPr>
            </a:lvl2pPr>
            <a:lvl3pPr indent="-381000" lvl="2" marL="1371600" marR="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3pPr>
            <a:lvl4pPr indent="-355600" lvl="3" marL="18288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4pPr>
            <a:lvl5pPr indent="-355600" lvl="4" marL="22860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9"/>
          <p:cNvSpPr txBox="1"/>
          <p:nvPr>
            <p:ph type="title"/>
          </p:nvPr>
        </p:nvSpPr>
        <p:spPr>
          <a:xfrm>
            <a:off x="457200" y="628650"/>
            <a:ext cx="8229600" cy="537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9347A"/>
              </a:buClr>
              <a:buSzPts val="1400"/>
              <a:buFont typeface="Calibri"/>
              <a:buNone/>
              <a:defRPr b="0" i="0" sz="44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7" name="Google Shape;97;p2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rgbClr val="30302C"/>
              </a:buClr>
              <a:buSzPts val="3200"/>
              <a:buFont typeface="Arial"/>
              <a:buChar char="•"/>
              <a:defRPr b="0" i="0" sz="3200" u="none" cap="none" strike="noStrike">
                <a:solidFill>
                  <a:srgbClr val="30302C"/>
                </a:solidFill>
                <a:latin typeface="Calibri"/>
                <a:ea typeface="Calibri"/>
                <a:cs typeface="Calibri"/>
                <a:sym typeface="Calibri"/>
              </a:defRPr>
            </a:lvl1pPr>
            <a:lvl2pPr indent="-406400" lvl="1" marL="914400" marR="0" algn="l">
              <a:lnSpc>
                <a:spcPct val="100000"/>
              </a:lnSpc>
              <a:spcBef>
                <a:spcPts val="560"/>
              </a:spcBef>
              <a:spcAft>
                <a:spcPts val="0"/>
              </a:spcAft>
              <a:buClr>
                <a:srgbClr val="30302C"/>
              </a:buClr>
              <a:buSzPts val="2800"/>
              <a:buFont typeface="Arial"/>
              <a:buChar char="–"/>
              <a:defRPr b="0" i="0" sz="2800" u="none" cap="none" strike="noStrike">
                <a:solidFill>
                  <a:srgbClr val="30302C"/>
                </a:solidFill>
                <a:latin typeface="Calibri"/>
                <a:ea typeface="Calibri"/>
                <a:cs typeface="Calibri"/>
                <a:sym typeface="Calibri"/>
              </a:defRPr>
            </a:lvl2pPr>
            <a:lvl3pPr indent="-381000" lvl="2" marL="1371600" marR="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3pPr>
            <a:lvl4pPr indent="-355600" lvl="3" marL="18288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4pPr>
            <a:lvl5pPr indent="-355600" lvl="4" marL="22860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30"/>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9347A"/>
              </a:buClr>
              <a:buSzPts val="1400"/>
              <a:buFont typeface="Calibri"/>
              <a:buNone/>
              <a:defRPr b="1" i="0" sz="40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0" name="Google Shape;100;p30"/>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rgbClr val="30302C"/>
              </a:buClr>
              <a:buSzPts val="3200"/>
              <a:buFont typeface="Arial"/>
              <a:buNone/>
              <a:defRPr b="0" i="0" sz="2000" u="none" cap="none" strike="noStrike">
                <a:solidFill>
                  <a:srgbClr val="30302C"/>
                </a:solidFill>
                <a:latin typeface="Calibri"/>
                <a:ea typeface="Calibri"/>
                <a:cs typeface="Calibri"/>
                <a:sym typeface="Calibri"/>
              </a:defRPr>
            </a:lvl1pPr>
            <a:lvl2pPr indent="-228600" lvl="1" marL="914400" marR="0" algn="l">
              <a:lnSpc>
                <a:spcPct val="100000"/>
              </a:lnSpc>
              <a:spcBef>
                <a:spcPts val="360"/>
              </a:spcBef>
              <a:spcAft>
                <a:spcPts val="0"/>
              </a:spcAft>
              <a:buClr>
                <a:srgbClr val="898989"/>
              </a:buClr>
              <a:buSzPts val="2800"/>
              <a:buFont typeface="Arial"/>
              <a:buNone/>
              <a:defRPr b="0" i="0" sz="1800" u="none" cap="none" strike="noStrike">
                <a:solidFill>
                  <a:srgbClr val="898989"/>
                </a:solidFill>
                <a:latin typeface="Calibri"/>
                <a:ea typeface="Calibri"/>
                <a:cs typeface="Calibri"/>
                <a:sym typeface="Calibri"/>
              </a:defRPr>
            </a:lvl2pPr>
            <a:lvl3pPr indent="-228600" lvl="2" marL="1371600" marR="0" algn="l">
              <a:lnSpc>
                <a:spcPct val="100000"/>
              </a:lnSpc>
              <a:spcBef>
                <a:spcPts val="320"/>
              </a:spcBef>
              <a:spcAft>
                <a:spcPts val="0"/>
              </a:spcAft>
              <a:buClr>
                <a:srgbClr val="898989"/>
              </a:buClr>
              <a:buSzPts val="2400"/>
              <a:buFont typeface="Arial"/>
              <a:buNone/>
              <a:defRPr b="0" i="0" sz="1600" u="none" cap="none" strike="noStrike">
                <a:solidFill>
                  <a:srgbClr val="898989"/>
                </a:solidFill>
                <a:latin typeface="Calibri"/>
                <a:ea typeface="Calibri"/>
                <a:cs typeface="Calibri"/>
                <a:sym typeface="Calibri"/>
              </a:defRPr>
            </a:lvl3pPr>
            <a:lvl4pPr indent="-228600" lvl="3" marL="1828800" marR="0" algn="l">
              <a:lnSpc>
                <a:spcPct val="100000"/>
              </a:lnSpc>
              <a:spcBef>
                <a:spcPts val="280"/>
              </a:spcBef>
              <a:spcAft>
                <a:spcPts val="0"/>
              </a:spcAft>
              <a:buClr>
                <a:srgbClr val="898989"/>
              </a:buClr>
              <a:buSzPts val="2000"/>
              <a:buFont typeface="Arial"/>
              <a:buNone/>
              <a:defRPr b="0" i="0" sz="1400" u="none" cap="none" strike="noStrike">
                <a:solidFill>
                  <a:srgbClr val="898989"/>
                </a:solidFill>
                <a:latin typeface="Calibri"/>
                <a:ea typeface="Calibri"/>
                <a:cs typeface="Calibri"/>
                <a:sym typeface="Calibri"/>
              </a:defRPr>
            </a:lvl4pPr>
            <a:lvl5pPr indent="-228600" lvl="4" marL="2286000" marR="0" algn="l">
              <a:lnSpc>
                <a:spcPct val="100000"/>
              </a:lnSpc>
              <a:spcBef>
                <a:spcPts val="280"/>
              </a:spcBef>
              <a:spcAft>
                <a:spcPts val="0"/>
              </a:spcAft>
              <a:buClr>
                <a:srgbClr val="898989"/>
              </a:buClr>
              <a:buSzPts val="2000"/>
              <a:buFont typeface="Arial"/>
              <a:buNone/>
              <a:defRPr b="0" i="0" sz="1400" u="none" cap="none" strike="noStrike">
                <a:solidFill>
                  <a:srgbClr val="898989"/>
                </a:solidFill>
                <a:latin typeface="Calibri"/>
                <a:ea typeface="Calibri"/>
                <a:cs typeface="Calibri"/>
                <a:sym typeface="Calibri"/>
              </a:defRPr>
            </a:lvl5pPr>
            <a:lvl6pPr indent="-228600" lvl="5" marL="2743200" marR="0" algn="l">
              <a:lnSpc>
                <a:spcPct val="100000"/>
              </a:lnSpc>
              <a:spcBef>
                <a:spcPts val="280"/>
              </a:spcBef>
              <a:spcAft>
                <a:spcPts val="0"/>
              </a:spcAft>
              <a:buClr>
                <a:srgbClr val="898989"/>
              </a:buClr>
              <a:buSzPts val="2000"/>
              <a:buFont typeface="Arial"/>
              <a:buNone/>
              <a:defRPr b="0" i="0" sz="1400" u="none" cap="none" strike="noStrike">
                <a:solidFill>
                  <a:srgbClr val="898989"/>
                </a:solidFill>
                <a:latin typeface="Calibri"/>
                <a:ea typeface="Calibri"/>
                <a:cs typeface="Calibri"/>
                <a:sym typeface="Calibri"/>
              </a:defRPr>
            </a:lvl6pPr>
            <a:lvl7pPr indent="-228600" lvl="6" marL="3200400" marR="0" algn="l">
              <a:lnSpc>
                <a:spcPct val="100000"/>
              </a:lnSpc>
              <a:spcBef>
                <a:spcPts val="280"/>
              </a:spcBef>
              <a:spcAft>
                <a:spcPts val="0"/>
              </a:spcAft>
              <a:buClr>
                <a:srgbClr val="898989"/>
              </a:buClr>
              <a:buSzPts val="2000"/>
              <a:buFont typeface="Arial"/>
              <a:buNone/>
              <a:defRPr b="0" i="0" sz="1400" u="none" cap="none" strike="noStrike">
                <a:solidFill>
                  <a:srgbClr val="898989"/>
                </a:solidFill>
                <a:latin typeface="Calibri"/>
                <a:ea typeface="Calibri"/>
                <a:cs typeface="Calibri"/>
                <a:sym typeface="Calibri"/>
              </a:defRPr>
            </a:lvl7pPr>
            <a:lvl8pPr indent="-228600" lvl="7" marL="3657600" marR="0" algn="l">
              <a:lnSpc>
                <a:spcPct val="100000"/>
              </a:lnSpc>
              <a:spcBef>
                <a:spcPts val="280"/>
              </a:spcBef>
              <a:spcAft>
                <a:spcPts val="0"/>
              </a:spcAft>
              <a:buClr>
                <a:srgbClr val="898989"/>
              </a:buClr>
              <a:buSzPts val="2000"/>
              <a:buFont typeface="Arial"/>
              <a:buNone/>
              <a:defRPr b="0" i="0" sz="1400" u="none" cap="none" strike="noStrike">
                <a:solidFill>
                  <a:srgbClr val="898989"/>
                </a:solidFill>
                <a:latin typeface="Calibri"/>
                <a:ea typeface="Calibri"/>
                <a:cs typeface="Calibri"/>
                <a:sym typeface="Calibri"/>
              </a:defRPr>
            </a:lvl8pPr>
            <a:lvl9pPr indent="-228600" lvl="8" marL="4114800" marR="0" algn="l">
              <a:lnSpc>
                <a:spcPct val="100000"/>
              </a:lnSpc>
              <a:spcBef>
                <a:spcPts val="280"/>
              </a:spcBef>
              <a:spcAft>
                <a:spcPts val="0"/>
              </a:spcAft>
              <a:buClr>
                <a:srgbClr val="898989"/>
              </a:buClr>
              <a:buSzPts val="2000"/>
              <a:buFont typeface="Arial"/>
              <a:buNone/>
              <a:defRPr b="0" i="0" sz="1400" u="none" cap="none" strike="noStrike">
                <a:solidFill>
                  <a:srgbClr val="898989"/>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31"/>
          <p:cNvSpPr txBox="1"/>
          <p:nvPr>
            <p:ph type="title"/>
          </p:nvPr>
        </p:nvSpPr>
        <p:spPr>
          <a:xfrm>
            <a:off x="457200" y="628650"/>
            <a:ext cx="8229600" cy="537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9347A"/>
              </a:buClr>
              <a:buSzPts val="1400"/>
              <a:buFont typeface="Calibri"/>
              <a:buNone/>
              <a:defRPr b="0" i="0" sz="44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3" name="Google Shape;103;p3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rgbClr val="30302C"/>
              </a:buClr>
              <a:buSzPts val="2800"/>
              <a:buFont typeface="Arial"/>
              <a:buChar char="•"/>
              <a:defRPr b="0" i="0" sz="2800" u="none" cap="none" strike="noStrike">
                <a:solidFill>
                  <a:srgbClr val="30302C"/>
                </a:solidFill>
                <a:latin typeface="Calibri"/>
                <a:ea typeface="Calibri"/>
                <a:cs typeface="Calibri"/>
                <a:sym typeface="Calibri"/>
              </a:defRPr>
            </a:lvl1pPr>
            <a:lvl2pPr indent="-381000" lvl="1" marL="914400" marR="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2pPr>
            <a:lvl3pPr indent="-355600" lvl="2" marL="13716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3pPr>
            <a:lvl4pPr indent="-342900" lvl="3" marL="1828800" marR="0" algn="l">
              <a:lnSpc>
                <a:spcPct val="100000"/>
              </a:lnSpc>
              <a:spcBef>
                <a:spcPts val="360"/>
              </a:spcBef>
              <a:spcAft>
                <a:spcPts val="0"/>
              </a:spcAft>
              <a:buClr>
                <a:srgbClr val="30302C"/>
              </a:buClr>
              <a:buSzPts val="1800"/>
              <a:buFont typeface="Arial"/>
              <a:buChar char="–"/>
              <a:defRPr b="0" i="0" sz="1800" u="none" cap="none" strike="noStrike">
                <a:solidFill>
                  <a:srgbClr val="30302C"/>
                </a:solidFill>
                <a:latin typeface="Calibri"/>
                <a:ea typeface="Calibri"/>
                <a:cs typeface="Calibri"/>
                <a:sym typeface="Calibri"/>
              </a:defRPr>
            </a:lvl4pPr>
            <a:lvl5pPr indent="-342900" lvl="4" marL="2286000" marR="0" algn="l">
              <a:lnSpc>
                <a:spcPct val="100000"/>
              </a:lnSpc>
              <a:spcBef>
                <a:spcPts val="360"/>
              </a:spcBef>
              <a:spcAft>
                <a:spcPts val="0"/>
              </a:spcAft>
              <a:buClr>
                <a:srgbClr val="30302C"/>
              </a:buClr>
              <a:buSzPts val="1800"/>
              <a:buFont typeface="Arial"/>
              <a:buChar char="»"/>
              <a:defRPr b="0" i="0" sz="1800" u="none" cap="none" strike="noStrike">
                <a:solidFill>
                  <a:srgbClr val="30302C"/>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p3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rgbClr val="30302C"/>
              </a:buClr>
              <a:buSzPts val="2800"/>
              <a:buFont typeface="Arial"/>
              <a:buChar char="•"/>
              <a:defRPr b="0" i="0" sz="2800" u="none" cap="none" strike="noStrike">
                <a:solidFill>
                  <a:srgbClr val="30302C"/>
                </a:solidFill>
                <a:latin typeface="Calibri"/>
                <a:ea typeface="Calibri"/>
                <a:cs typeface="Calibri"/>
                <a:sym typeface="Calibri"/>
              </a:defRPr>
            </a:lvl1pPr>
            <a:lvl2pPr indent="-381000" lvl="1" marL="914400" marR="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2pPr>
            <a:lvl3pPr indent="-355600" lvl="2" marL="13716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3pPr>
            <a:lvl4pPr indent="-342900" lvl="3" marL="1828800" marR="0" algn="l">
              <a:lnSpc>
                <a:spcPct val="100000"/>
              </a:lnSpc>
              <a:spcBef>
                <a:spcPts val="360"/>
              </a:spcBef>
              <a:spcAft>
                <a:spcPts val="0"/>
              </a:spcAft>
              <a:buClr>
                <a:srgbClr val="30302C"/>
              </a:buClr>
              <a:buSzPts val="1800"/>
              <a:buFont typeface="Arial"/>
              <a:buChar char="–"/>
              <a:defRPr b="0" i="0" sz="1800" u="none" cap="none" strike="noStrike">
                <a:solidFill>
                  <a:srgbClr val="30302C"/>
                </a:solidFill>
                <a:latin typeface="Calibri"/>
                <a:ea typeface="Calibri"/>
                <a:cs typeface="Calibri"/>
                <a:sym typeface="Calibri"/>
              </a:defRPr>
            </a:lvl4pPr>
            <a:lvl5pPr indent="-342900" lvl="4" marL="2286000" marR="0" algn="l">
              <a:lnSpc>
                <a:spcPct val="100000"/>
              </a:lnSpc>
              <a:spcBef>
                <a:spcPts val="360"/>
              </a:spcBef>
              <a:spcAft>
                <a:spcPts val="0"/>
              </a:spcAft>
              <a:buClr>
                <a:srgbClr val="30302C"/>
              </a:buClr>
              <a:buSzPts val="1800"/>
              <a:buFont typeface="Arial"/>
              <a:buChar char="»"/>
              <a:defRPr b="0" i="0" sz="1800" u="none" cap="none" strike="noStrike">
                <a:solidFill>
                  <a:srgbClr val="30302C"/>
                </a:solidFill>
                <a:latin typeface="Calibri"/>
                <a:ea typeface="Calibri"/>
                <a:cs typeface="Calibri"/>
                <a:sym typeface="Calibri"/>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range" showMasterSp="0">
  <p:cSld name="Title &amp; Subtitle Orang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8"/>
          <p:cNvSpPr/>
          <p:nvPr/>
        </p:nvSpPr>
        <p:spPr>
          <a:xfrm>
            <a:off x="2286000" y="-11680"/>
            <a:ext cx="4572000" cy="4324350"/>
          </a:xfrm>
          <a:prstGeom prst="rect">
            <a:avLst/>
          </a:prstGeom>
          <a:solidFill>
            <a:srgbClr val="D84200">
              <a:alpha val="88627"/>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1" sz="1700" u="none" cap="none" strike="noStrike">
              <a:solidFill>
                <a:srgbClr val="FFFFFF"/>
              </a:solidFill>
              <a:latin typeface="Arial"/>
              <a:ea typeface="Arial"/>
              <a:cs typeface="Arial"/>
              <a:sym typeface="Arial"/>
            </a:endParaRPr>
          </a:p>
        </p:txBody>
      </p:sp>
      <p:pic>
        <p:nvPicPr>
          <p:cNvPr descr="boisestate-primarylogo-1color-whiteoutlineblue-rgb.png" id="17" name="Google Shape;17;p18"/>
          <p:cNvPicPr preferRelativeResize="0"/>
          <p:nvPr/>
        </p:nvPicPr>
        <p:blipFill rotWithShape="1">
          <a:blip r:embed="rId3">
            <a:alphaModFix/>
          </a:blip>
          <a:srcRect b="0" l="0" r="0" t="0"/>
          <a:stretch/>
        </p:blipFill>
        <p:spPr>
          <a:xfrm>
            <a:off x="3586163" y="3371850"/>
            <a:ext cx="1976438" cy="561684"/>
          </a:xfrm>
          <a:prstGeom prst="rect">
            <a:avLst/>
          </a:prstGeom>
          <a:noFill/>
          <a:ln>
            <a:noFill/>
          </a:ln>
        </p:spPr>
      </p:pic>
      <p:sp>
        <p:nvSpPr>
          <p:cNvPr id="18" name="Google Shape;18;p18"/>
          <p:cNvSpPr txBox="1"/>
          <p:nvPr>
            <p:ph idx="1" type="body"/>
          </p:nvPr>
        </p:nvSpPr>
        <p:spPr>
          <a:xfrm>
            <a:off x="3190875" y="781050"/>
            <a:ext cx="2762250" cy="1571133"/>
          </a:xfrm>
          <a:prstGeom prst="rect">
            <a:avLst/>
          </a:prstGeom>
          <a:noFill/>
          <a:ln>
            <a:noFill/>
          </a:ln>
        </p:spPr>
        <p:txBody>
          <a:bodyPr anchorCtr="0" anchor="ctr" bIns="24100" lIns="24100" spcFirstLastPara="1" rIns="24100" wrap="square" tIns="24100">
            <a:noAutofit/>
          </a:bodyPr>
          <a:lstStyle>
            <a:lvl1pPr indent="-228600" lvl="0" marL="457200" algn="ctr">
              <a:lnSpc>
                <a:spcPct val="100000"/>
              </a:lnSpc>
              <a:spcBef>
                <a:spcPts val="700"/>
              </a:spcBef>
              <a:spcAft>
                <a:spcPts val="0"/>
              </a:spcAft>
              <a:buClr>
                <a:srgbClr val="FFFFFF"/>
              </a:buClr>
              <a:buSzPts val="2600"/>
              <a:buFont typeface="Arial"/>
              <a:buNone/>
              <a:defRPr sz="2600"/>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sp>
        <p:nvSpPr>
          <p:cNvPr id="19" name="Google Shape;19;p18"/>
          <p:cNvSpPr txBox="1"/>
          <p:nvPr>
            <p:ph idx="2" type="body"/>
          </p:nvPr>
        </p:nvSpPr>
        <p:spPr>
          <a:xfrm>
            <a:off x="3086100" y="2457450"/>
            <a:ext cx="2976562" cy="228600"/>
          </a:xfrm>
          <a:prstGeom prst="rect">
            <a:avLst/>
          </a:prstGeom>
          <a:noFill/>
          <a:ln>
            <a:noFill/>
          </a:ln>
        </p:spPr>
        <p:txBody>
          <a:bodyPr anchorCtr="0" anchor="ctr" bIns="24100" lIns="24100" spcFirstLastPara="1" rIns="24100" wrap="square" tIns="24100">
            <a:noAutofit/>
          </a:bodyPr>
          <a:lstStyle>
            <a:lvl1pPr indent="-228600" lvl="0" marL="457200" algn="ctr">
              <a:lnSpc>
                <a:spcPct val="100000"/>
              </a:lnSpc>
              <a:spcBef>
                <a:spcPts val="0"/>
              </a:spcBef>
              <a:spcAft>
                <a:spcPts val="0"/>
              </a:spcAft>
              <a:buClr>
                <a:srgbClr val="FFFFFF"/>
              </a:buClr>
              <a:buSzPts val="1300"/>
              <a:buFont typeface="Arial"/>
              <a:buNone/>
              <a:defRPr sz="1300" cap="none"/>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sp>
        <p:nvSpPr>
          <p:cNvPr id="20" name="Google Shape;20;p18"/>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5" name="Shape 105"/>
        <p:cNvGrpSpPr/>
        <p:nvPr/>
      </p:nvGrpSpPr>
      <p:grpSpPr>
        <a:xfrm>
          <a:off x="0" y="0"/>
          <a:ext cx="0" cy="0"/>
          <a:chOff x="0" y="0"/>
          <a:chExt cx="0" cy="0"/>
        </a:xfrm>
      </p:grpSpPr>
      <p:sp>
        <p:nvSpPr>
          <p:cNvPr id="106" name="Google Shape;106;p32"/>
          <p:cNvSpPr txBox="1"/>
          <p:nvPr>
            <p:ph type="title"/>
          </p:nvPr>
        </p:nvSpPr>
        <p:spPr>
          <a:xfrm>
            <a:off x="457200" y="628650"/>
            <a:ext cx="8229600" cy="537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9347A"/>
              </a:buClr>
              <a:buSzPts val="1400"/>
              <a:buFont typeface="Calibri"/>
              <a:buNone/>
              <a:defRPr b="0" i="0" sz="44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7" name="Google Shape;107;p32"/>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rgbClr val="30302C"/>
              </a:buClr>
              <a:buSzPts val="3200"/>
              <a:buFont typeface="Arial"/>
              <a:buNone/>
              <a:defRPr b="1" i="0" sz="2400" u="none" cap="none" strike="noStrike">
                <a:solidFill>
                  <a:srgbClr val="30302C"/>
                </a:solidFill>
                <a:latin typeface="Calibri"/>
                <a:ea typeface="Calibri"/>
                <a:cs typeface="Calibri"/>
                <a:sym typeface="Calibri"/>
              </a:defRPr>
            </a:lvl1pPr>
            <a:lvl2pPr indent="-228600" lvl="1" marL="914400" marR="0" algn="l">
              <a:lnSpc>
                <a:spcPct val="100000"/>
              </a:lnSpc>
              <a:spcBef>
                <a:spcPts val="400"/>
              </a:spcBef>
              <a:spcAft>
                <a:spcPts val="0"/>
              </a:spcAft>
              <a:buClr>
                <a:srgbClr val="30302C"/>
              </a:buClr>
              <a:buSzPts val="2800"/>
              <a:buFont typeface="Arial"/>
              <a:buNone/>
              <a:defRPr b="1" i="0" sz="2000" u="none" cap="none" strike="noStrike">
                <a:solidFill>
                  <a:srgbClr val="30302C"/>
                </a:solidFill>
                <a:latin typeface="Calibri"/>
                <a:ea typeface="Calibri"/>
                <a:cs typeface="Calibri"/>
                <a:sym typeface="Calibri"/>
              </a:defRPr>
            </a:lvl2pPr>
            <a:lvl3pPr indent="-228600" lvl="2" marL="1371600" marR="0" algn="l">
              <a:lnSpc>
                <a:spcPct val="100000"/>
              </a:lnSpc>
              <a:spcBef>
                <a:spcPts val="360"/>
              </a:spcBef>
              <a:spcAft>
                <a:spcPts val="0"/>
              </a:spcAft>
              <a:buClr>
                <a:srgbClr val="30302C"/>
              </a:buClr>
              <a:buSzPts val="2400"/>
              <a:buFont typeface="Arial"/>
              <a:buNone/>
              <a:defRPr b="1" i="0" sz="1800" u="none" cap="none" strike="noStrike">
                <a:solidFill>
                  <a:srgbClr val="30302C"/>
                </a:solidFill>
                <a:latin typeface="Calibri"/>
                <a:ea typeface="Calibri"/>
                <a:cs typeface="Calibri"/>
                <a:sym typeface="Calibri"/>
              </a:defRPr>
            </a:lvl3pPr>
            <a:lvl4pPr indent="-228600" lvl="3" marL="1828800" marR="0" algn="l">
              <a:lnSpc>
                <a:spcPct val="100000"/>
              </a:lnSpc>
              <a:spcBef>
                <a:spcPts val="320"/>
              </a:spcBef>
              <a:spcAft>
                <a:spcPts val="0"/>
              </a:spcAft>
              <a:buClr>
                <a:srgbClr val="30302C"/>
              </a:buClr>
              <a:buSzPts val="2000"/>
              <a:buFont typeface="Arial"/>
              <a:buNone/>
              <a:defRPr b="1" i="0" sz="1600" u="none" cap="none" strike="noStrike">
                <a:solidFill>
                  <a:srgbClr val="30302C"/>
                </a:solidFill>
                <a:latin typeface="Calibri"/>
                <a:ea typeface="Calibri"/>
                <a:cs typeface="Calibri"/>
                <a:sym typeface="Calibri"/>
              </a:defRPr>
            </a:lvl4pPr>
            <a:lvl5pPr indent="-228600" lvl="4" marL="2286000" marR="0" algn="l">
              <a:lnSpc>
                <a:spcPct val="100000"/>
              </a:lnSpc>
              <a:spcBef>
                <a:spcPts val="320"/>
              </a:spcBef>
              <a:spcAft>
                <a:spcPts val="0"/>
              </a:spcAft>
              <a:buClr>
                <a:srgbClr val="30302C"/>
              </a:buClr>
              <a:buSzPts val="2000"/>
              <a:buFont typeface="Arial"/>
              <a:buNone/>
              <a:defRPr b="1" i="0" sz="1600" u="none" cap="none" strike="noStrike">
                <a:solidFill>
                  <a:srgbClr val="30302C"/>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08" name="Google Shape;108;p32"/>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1pPr>
            <a:lvl2pPr indent="-355600" lvl="1" marL="9144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2pPr>
            <a:lvl3pPr indent="-342900" lvl="2" marL="1371600" marR="0" algn="l">
              <a:lnSpc>
                <a:spcPct val="100000"/>
              </a:lnSpc>
              <a:spcBef>
                <a:spcPts val="360"/>
              </a:spcBef>
              <a:spcAft>
                <a:spcPts val="0"/>
              </a:spcAft>
              <a:buClr>
                <a:srgbClr val="30302C"/>
              </a:buClr>
              <a:buSzPts val="1800"/>
              <a:buFont typeface="Arial"/>
              <a:buChar char="•"/>
              <a:defRPr b="0" i="0" sz="1800" u="none" cap="none" strike="noStrike">
                <a:solidFill>
                  <a:srgbClr val="30302C"/>
                </a:solidFill>
                <a:latin typeface="Calibri"/>
                <a:ea typeface="Calibri"/>
                <a:cs typeface="Calibri"/>
                <a:sym typeface="Calibri"/>
              </a:defRPr>
            </a:lvl3pPr>
            <a:lvl4pPr indent="-330200" lvl="3" marL="1828800" marR="0" algn="l">
              <a:lnSpc>
                <a:spcPct val="100000"/>
              </a:lnSpc>
              <a:spcBef>
                <a:spcPts val="320"/>
              </a:spcBef>
              <a:spcAft>
                <a:spcPts val="0"/>
              </a:spcAft>
              <a:buClr>
                <a:srgbClr val="30302C"/>
              </a:buClr>
              <a:buSzPts val="1600"/>
              <a:buFont typeface="Arial"/>
              <a:buChar char="–"/>
              <a:defRPr b="0" i="0" sz="1600" u="none" cap="none" strike="noStrike">
                <a:solidFill>
                  <a:srgbClr val="30302C"/>
                </a:solidFill>
                <a:latin typeface="Calibri"/>
                <a:ea typeface="Calibri"/>
                <a:cs typeface="Calibri"/>
                <a:sym typeface="Calibri"/>
              </a:defRPr>
            </a:lvl4pPr>
            <a:lvl5pPr indent="-330200" lvl="4" marL="2286000" marR="0" algn="l">
              <a:lnSpc>
                <a:spcPct val="100000"/>
              </a:lnSpc>
              <a:spcBef>
                <a:spcPts val="320"/>
              </a:spcBef>
              <a:spcAft>
                <a:spcPts val="0"/>
              </a:spcAft>
              <a:buClr>
                <a:srgbClr val="30302C"/>
              </a:buClr>
              <a:buSzPts val="1600"/>
              <a:buFont typeface="Arial"/>
              <a:buChar char="»"/>
              <a:defRPr b="0" i="0" sz="1600" u="none" cap="none" strike="noStrike">
                <a:solidFill>
                  <a:srgbClr val="30302C"/>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09" name="Google Shape;109;p32"/>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rgbClr val="30302C"/>
              </a:buClr>
              <a:buSzPts val="3200"/>
              <a:buFont typeface="Arial"/>
              <a:buNone/>
              <a:defRPr b="1" i="0" sz="2400" u="none" cap="none" strike="noStrike">
                <a:solidFill>
                  <a:srgbClr val="30302C"/>
                </a:solidFill>
                <a:latin typeface="Calibri"/>
                <a:ea typeface="Calibri"/>
                <a:cs typeface="Calibri"/>
                <a:sym typeface="Calibri"/>
              </a:defRPr>
            </a:lvl1pPr>
            <a:lvl2pPr indent="-228600" lvl="1" marL="914400" marR="0" algn="l">
              <a:lnSpc>
                <a:spcPct val="100000"/>
              </a:lnSpc>
              <a:spcBef>
                <a:spcPts val="400"/>
              </a:spcBef>
              <a:spcAft>
                <a:spcPts val="0"/>
              </a:spcAft>
              <a:buClr>
                <a:srgbClr val="30302C"/>
              </a:buClr>
              <a:buSzPts val="2800"/>
              <a:buFont typeface="Arial"/>
              <a:buNone/>
              <a:defRPr b="1" i="0" sz="2000" u="none" cap="none" strike="noStrike">
                <a:solidFill>
                  <a:srgbClr val="30302C"/>
                </a:solidFill>
                <a:latin typeface="Calibri"/>
                <a:ea typeface="Calibri"/>
                <a:cs typeface="Calibri"/>
                <a:sym typeface="Calibri"/>
              </a:defRPr>
            </a:lvl2pPr>
            <a:lvl3pPr indent="-228600" lvl="2" marL="1371600" marR="0" algn="l">
              <a:lnSpc>
                <a:spcPct val="100000"/>
              </a:lnSpc>
              <a:spcBef>
                <a:spcPts val="360"/>
              </a:spcBef>
              <a:spcAft>
                <a:spcPts val="0"/>
              </a:spcAft>
              <a:buClr>
                <a:srgbClr val="30302C"/>
              </a:buClr>
              <a:buSzPts val="2400"/>
              <a:buFont typeface="Arial"/>
              <a:buNone/>
              <a:defRPr b="1" i="0" sz="1800" u="none" cap="none" strike="noStrike">
                <a:solidFill>
                  <a:srgbClr val="30302C"/>
                </a:solidFill>
                <a:latin typeface="Calibri"/>
                <a:ea typeface="Calibri"/>
                <a:cs typeface="Calibri"/>
                <a:sym typeface="Calibri"/>
              </a:defRPr>
            </a:lvl3pPr>
            <a:lvl4pPr indent="-228600" lvl="3" marL="1828800" marR="0" algn="l">
              <a:lnSpc>
                <a:spcPct val="100000"/>
              </a:lnSpc>
              <a:spcBef>
                <a:spcPts val="320"/>
              </a:spcBef>
              <a:spcAft>
                <a:spcPts val="0"/>
              </a:spcAft>
              <a:buClr>
                <a:srgbClr val="30302C"/>
              </a:buClr>
              <a:buSzPts val="2000"/>
              <a:buFont typeface="Arial"/>
              <a:buNone/>
              <a:defRPr b="1" i="0" sz="1600" u="none" cap="none" strike="noStrike">
                <a:solidFill>
                  <a:srgbClr val="30302C"/>
                </a:solidFill>
                <a:latin typeface="Calibri"/>
                <a:ea typeface="Calibri"/>
                <a:cs typeface="Calibri"/>
                <a:sym typeface="Calibri"/>
              </a:defRPr>
            </a:lvl4pPr>
            <a:lvl5pPr indent="-228600" lvl="4" marL="2286000" marR="0" algn="l">
              <a:lnSpc>
                <a:spcPct val="100000"/>
              </a:lnSpc>
              <a:spcBef>
                <a:spcPts val="320"/>
              </a:spcBef>
              <a:spcAft>
                <a:spcPts val="0"/>
              </a:spcAft>
              <a:buClr>
                <a:srgbClr val="30302C"/>
              </a:buClr>
              <a:buSzPts val="2000"/>
              <a:buFont typeface="Arial"/>
              <a:buNone/>
              <a:defRPr b="1" i="0" sz="1600" u="none" cap="none" strike="noStrike">
                <a:solidFill>
                  <a:srgbClr val="30302C"/>
                </a:solidFill>
                <a:latin typeface="Calibri"/>
                <a:ea typeface="Calibri"/>
                <a:cs typeface="Calibri"/>
                <a:sym typeface="Calibri"/>
              </a:defRPr>
            </a:lvl5pPr>
            <a:lvl6pPr indent="-228600" lvl="5" marL="27432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10" name="Google Shape;110;p32"/>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1pPr>
            <a:lvl2pPr indent="-355600" lvl="1" marL="9144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2pPr>
            <a:lvl3pPr indent="-342900" lvl="2" marL="1371600" marR="0" algn="l">
              <a:lnSpc>
                <a:spcPct val="100000"/>
              </a:lnSpc>
              <a:spcBef>
                <a:spcPts val="360"/>
              </a:spcBef>
              <a:spcAft>
                <a:spcPts val="0"/>
              </a:spcAft>
              <a:buClr>
                <a:srgbClr val="30302C"/>
              </a:buClr>
              <a:buSzPts val="1800"/>
              <a:buFont typeface="Arial"/>
              <a:buChar char="•"/>
              <a:defRPr b="0" i="0" sz="1800" u="none" cap="none" strike="noStrike">
                <a:solidFill>
                  <a:srgbClr val="30302C"/>
                </a:solidFill>
                <a:latin typeface="Calibri"/>
                <a:ea typeface="Calibri"/>
                <a:cs typeface="Calibri"/>
                <a:sym typeface="Calibri"/>
              </a:defRPr>
            </a:lvl3pPr>
            <a:lvl4pPr indent="-330200" lvl="3" marL="1828800" marR="0" algn="l">
              <a:lnSpc>
                <a:spcPct val="100000"/>
              </a:lnSpc>
              <a:spcBef>
                <a:spcPts val="320"/>
              </a:spcBef>
              <a:spcAft>
                <a:spcPts val="0"/>
              </a:spcAft>
              <a:buClr>
                <a:srgbClr val="30302C"/>
              </a:buClr>
              <a:buSzPts val="1600"/>
              <a:buFont typeface="Arial"/>
              <a:buChar char="–"/>
              <a:defRPr b="0" i="0" sz="1600" u="none" cap="none" strike="noStrike">
                <a:solidFill>
                  <a:srgbClr val="30302C"/>
                </a:solidFill>
                <a:latin typeface="Calibri"/>
                <a:ea typeface="Calibri"/>
                <a:cs typeface="Calibri"/>
                <a:sym typeface="Calibri"/>
              </a:defRPr>
            </a:lvl4pPr>
            <a:lvl5pPr indent="-330200" lvl="4" marL="2286000" marR="0" algn="l">
              <a:lnSpc>
                <a:spcPct val="100000"/>
              </a:lnSpc>
              <a:spcBef>
                <a:spcPts val="320"/>
              </a:spcBef>
              <a:spcAft>
                <a:spcPts val="0"/>
              </a:spcAft>
              <a:buClr>
                <a:srgbClr val="30302C"/>
              </a:buClr>
              <a:buSzPts val="1600"/>
              <a:buFont typeface="Arial"/>
              <a:buChar char="»"/>
              <a:defRPr b="0" i="0" sz="1600" u="none" cap="none" strike="noStrike">
                <a:solidFill>
                  <a:srgbClr val="30302C"/>
                </a:solidFill>
                <a:latin typeface="Calibri"/>
                <a:ea typeface="Calibri"/>
                <a:cs typeface="Calibri"/>
                <a:sym typeface="Calibri"/>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33"/>
          <p:cNvSpPr txBox="1"/>
          <p:nvPr>
            <p:ph type="title"/>
          </p:nvPr>
        </p:nvSpPr>
        <p:spPr>
          <a:xfrm>
            <a:off x="457200" y="628650"/>
            <a:ext cx="8229600" cy="537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9347A"/>
              </a:buClr>
              <a:buSzPts val="1400"/>
              <a:buFont typeface="Calibri"/>
              <a:buNone/>
              <a:defRPr b="0" i="0" sz="44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4" name="Shape 114"/>
        <p:cNvGrpSpPr/>
        <p:nvPr/>
      </p:nvGrpSpPr>
      <p:grpSpPr>
        <a:xfrm>
          <a:off x="0" y="0"/>
          <a:ext cx="0" cy="0"/>
          <a:chOff x="0" y="0"/>
          <a:chExt cx="0" cy="0"/>
        </a:xfrm>
      </p:grpSpPr>
      <p:sp>
        <p:nvSpPr>
          <p:cNvPr id="115" name="Google Shape;115;p35"/>
          <p:cNvSpPr txBox="1"/>
          <p:nvPr>
            <p:ph type="title"/>
          </p:nvPr>
        </p:nvSpPr>
        <p:spPr>
          <a:xfrm>
            <a:off x="457200" y="571500"/>
            <a:ext cx="3008400" cy="504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09347A"/>
              </a:buClr>
              <a:buSzPts val="1400"/>
              <a:buFont typeface="Calibri"/>
              <a:buNone/>
              <a:defRPr b="1" i="0" sz="20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16" name="Google Shape;116;p35"/>
          <p:cNvSpPr txBox="1"/>
          <p:nvPr>
            <p:ph idx="1" type="body"/>
          </p:nvPr>
        </p:nvSpPr>
        <p:spPr>
          <a:xfrm>
            <a:off x="3575050" y="571500"/>
            <a:ext cx="5111700" cy="40233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rgbClr val="30302C"/>
              </a:buClr>
              <a:buSzPts val="3200"/>
              <a:buFont typeface="Arial"/>
              <a:buChar char="•"/>
              <a:defRPr b="0" i="0" sz="3200" u="none" cap="none" strike="noStrike">
                <a:solidFill>
                  <a:srgbClr val="30302C"/>
                </a:solidFill>
                <a:latin typeface="Calibri"/>
                <a:ea typeface="Calibri"/>
                <a:cs typeface="Calibri"/>
                <a:sym typeface="Calibri"/>
              </a:defRPr>
            </a:lvl1pPr>
            <a:lvl2pPr indent="-406400" lvl="1" marL="914400" marR="0" algn="l">
              <a:lnSpc>
                <a:spcPct val="100000"/>
              </a:lnSpc>
              <a:spcBef>
                <a:spcPts val="560"/>
              </a:spcBef>
              <a:spcAft>
                <a:spcPts val="0"/>
              </a:spcAft>
              <a:buClr>
                <a:srgbClr val="30302C"/>
              </a:buClr>
              <a:buSzPts val="2800"/>
              <a:buFont typeface="Arial"/>
              <a:buChar char="–"/>
              <a:defRPr b="0" i="0" sz="2800" u="none" cap="none" strike="noStrike">
                <a:solidFill>
                  <a:srgbClr val="30302C"/>
                </a:solidFill>
                <a:latin typeface="Calibri"/>
                <a:ea typeface="Calibri"/>
                <a:cs typeface="Calibri"/>
                <a:sym typeface="Calibri"/>
              </a:defRPr>
            </a:lvl2pPr>
            <a:lvl3pPr indent="-381000" lvl="2" marL="1371600" marR="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3pPr>
            <a:lvl4pPr indent="-355600" lvl="3" marL="18288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4pPr>
            <a:lvl5pPr indent="-355600" lvl="4" marL="22860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35"/>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30302C"/>
              </a:buClr>
              <a:buSzPts val="3200"/>
              <a:buFont typeface="Arial"/>
              <a:buNone/>
              <a:defRPr b="0" i="0" sz="1400" u="none" cap="none" strike="noStrike">
                <a:solidFill>
                  <a:srgbClr val="30302C"/>
                </a:solidFill>
                <a:latin typeface="Calibri"/>
                <a:ea typeface="Calibri"/>
                <a:cs typeface="Calibri"/>
                <a:sym typeface="Calibri"/>
              </a:defRPr>
            </a:lvl1pPr>
            <a:lvl2pPr indent="-228600" lvl="1" marL="914400" marR="0" algn="l">
              <a:lnSpc>
                <a:spcPct val="100000"/>
              </a:lnSpc>
              <a:spcBef>
                <a:spcPts val="240"/>
              </a:spcBef>
              <a:spcAft>
                <a:spcPts val="0"/>
              </a:spcAft>
              <a:buClr>
                <a:srgbClr val="30302C"/>
              </a:buClr>
              <a:buSzPts val="2800"/>
              <a:buFont typeface="Arial"/>
              <a:buNone/>
              <a:defRPr b="0" i="0" sz="1200" u="none" cap="none" strike="noStrike">
                <a:solidFill>
                  <a:srgbClr val="30302C"/>
                </a:solidFill>
                <a:latin typeface="Calibri"/>
                <a:ea typeface="Calibri"/>
                <a:cs typeface="Calibri"/>
                <a:sym typeface="Calibri"/>
              </a:defRPr>
            </a:lvl2pPr>
            <a:lvl3pPr indent="-228600" lvl="2" marL="1371600" marR="0" algn="l">
              <a:lnSpc>
                <a:spcPct val="100000"/>
              </a:lnSpc>
              <a:spcBef>
                <a:spcPts val="200"/>
              </a:spcBef>
              <a:spcAft>
                <a:spcPts val="0"/>
              </a:spcAft>
              <a:buClr>
                <a:srgbClr val="30302C"/>
              </a:buClr>
              <a:buSzPts val="2400"/>
              <a:buFont typeface="Arial"/>
              <a:buNone/>
              <a:defRPr b="0" i="0" sz="1000" u="none" cap="none" strike="noStrike">
                <a:solidFill>
                  <a:srgbClr val="30302C"/>
                </a:solidFill>
                <a:latin typeface="Calibri"/>
                <a:ea typeface="Calibri"/>
                <a:cs typeface="Calibri"/>
                <a:sym typeface="Calibri"/>
              </a:defRPr>
            </a:lvl3pPr>
            <a:lvl4pPr indent="-228600" lvl="3" marL="1828800" marR="0" algn="l">
              <a:lnSpc>
                <a:spcPct val="100000"/>
              </a:lnSpc>
              <a:spcBef>
                <a:spcPts val="180"/>
              </a:spcBef>
              <a:spcAft>
                <a:spcPts val="0"/>
              </a:spcAft>
              <a:buClr>
                <a:srgbClr val="30302C"/>
              </a:buClr>
              <a:buSzPts val="2000"/>
              <a:buFont typeface="Arial"/>
              <a:buNone/>
              <a:defRPr b="0" i="0" sz="900" u="none" cap="none" strike="noStrike">
                <a:solidFill>
                  <a:srgbClr val="30302C"/>
                </a:solidFill>
                <a:latin typeface="Calibri"/>
                <a:ea typeface="Calibri"/>
                <a:cs typeface="Calibri"/>
                <a:sym typeface="Calibri"/>
              </a:defRPr>
            </a:lvl4pPr>
            <a:lvl5pPr indent="-228600" lvl="4" marL="2286000" marR="0" algn="l">
              <a:lnSpc>
                <a:spcPct val="100000"/>
              </a:lnSpc>
              <a:spcBef>
                <a:spcPts val="180"/>
              </a:spcBef>
              <a:spcAft>
                <a:spcPts val="0"/>
              </a:spcAft>
              <a:buClr>
                <a:srgbClr val="30302C"/>
              </a:buClr>
              <a:buSzPts val="2000"/>
              <a:buFont typeface="Arial"/>
              <a:buNone/>
              <a:defRPr b="0" i="0" sz="900" u="none" cap="none" strike="noStrike">
                <a:solidFill>
                  <a:srgbClr val="30302C"/>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 name="Shape 118"/>
        <p:cNvGrpSpPr/>
        <p:nvPr/>
      </p:nvGrpSpPr>
      <p:grpSpPr>
        <a:xfrm>
          <a:off x="0" y="0"/>
          <a:ext cx="0" cy="0"/>
          <a:chOff x="0" y="0"/>
          <a:chExt cx="0" cy="0"/>
        </a:xfrm>
      </p:grpSpPr>
      <p:sp>
        <p:nvSpPr>
          <p:cNvPr id="119" name="Google Shape;119;p3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09347A"/>
              </a:buClr>
              <a:buSzPts val="1400"/>
              <a:buFont typeface="Calibri"/>
              <a:buNone/>
              <a:defRPr b="1" i="0" sz="20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0" name="Google Shape;120;p36"/>
          <p:cNvSpPr/>
          <p:nvPr>
            <p:ph idx="2" type="pic"/>
          </p:nvPr>
        </p:nvSpPr>
        <p:spPr>
          <a:xfrm>
            <a:off x="1792288" y="628649"/>
            <a:ext cx="5486400" cy="291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rgbClr val="30302C"/>
              </a:buClr>
              <a:buSzPts val="1400"/>
              <a:buFont typeface="Arial"/>
              <a:buNone/>
              <a:defRPr b="0" i="0" sz="3200" u="none" cap="none" strike="noStrike">
                <a:solidFill>
                  <a:srgbClr val="30302C"/>
                </a:solidFill>
                <a:latin typeface="Calibri"/>
                <a:ea typeface="Calibri"/>
                <a:cs typeface="Calibri"/>
                <a:sym typeface="Calibri"/>
              </a:defRPr>
            </a:lvl1pPr>
            <a:lvl2pPr lvl="1" marR="0" rtl="0" algn="l">
              <a:lnSpc>
                <a:spcPct val="100000"/>
              </a:lnSpc>
              <a:spcBef>
                <a:spcPts val="560"/>
              </a:spcBef>
              <a:spcAft>
                <a:spcPts val="0"/>
              </a:spcAft>
              <a:buClr>
                <a:srgbClr val="30302C"/>
              </a:buClr>
              <a:buSzPts val="1400"/>
              <a:buFont typeface="Arial"/>
              <a:buNone/>
              <a:defRPr b="0" i="0" sz="2800" u="none" cap="none" strike="noStrike">
                <a:solidFill>
                  <a:srgbClr val="30302C"/>
                </a:solidFill>
                <a:latin typeface="Calibri"/>
                <a:ea typeface="Calibri"/>
                <a:cs typeface="Calibri"/>
                <a:sym typeface="Calibri"/>
              </a:defRPr>
            </a:lvl2pPr>
            <a:lvl3pPr lvl="2" marR="0" rtl="0" algn="l">
              <a:lnSpc>
                <a:spcPct val="100000"/>
              </a:lnSpc>
              <a:spcBef>
                <a:spcPts val="480"/>
              </a:spcBef>
              <a:spcAft>
                <a:spcPts val="0"/>
              </a:spcAft>
              <a:buClr>
                <a:srgbClr val="30302C"/>
              </a:buClr>
              <a:buSzPts val="1400"/>
              <a:buFont typeface="Arial"/>
              <a:buNone/>
              <a:defRPr b="0" i="0" sz="2400" u="none" cap="none" strike="noStrike">
                <a:solidFill>
                  <a:srgbClr val="30302C"/>
                </a:solidFill>
                <a:latin typeface="Calibri"/>
                <a:ea typeface="Calibri"/>
                <a:cs typeface="Calibri"/>
                <a:sym typeface="Calibri"/>
              </a:defRPr>
            </a:lvl3pPr>
            <a:lvl4pPr lvl="3" marR="0" rtl="0" algn="l">
              <a:lnSpc>
                <a:spcPct val="100000"/>
              </a:lnSpc>
              <a:spcBef>
                <a:spcPts val="400"/>
              </a:spcBef>
              <a:spcAft>
                <a:spcPts val="0"/>
              </a:spcAft>
              <a:buClr>
                <a:srgbClr val="30302C"/>
              </a:buClr>
              <a:buSzPts val="1400"/>
              <a:buFont typeface="Arial"/>
              <a:buNone/>
              <a:defRPr b="0" i="0" sz="2000" u="none" cap="none" strike="noStrike">
                <a:solidFill>
                  <a:srgbClr val="30302C"/>
                </a:solidFill>
                <a:latin typeface="Calibri"/>
                <a:ea typeface="Calibri"/>
                <a:cs typeface="Calibri"/>
                <a:sym typeface="Calibri"/>
              </a:defRPr>
            </a:lvl4pPr>
            <a:lvl5pPr lvl="4" marR="0" rtl="0" algn="l">
              <a:lnSpc>
                <a:spcPct val="100000"/>
              </a:lnSpc>
              <a:spcBef>
                <a:spcPts val="400"/>
              </a:spcBef>
              <a:spcAft>
                <a:spcPts val="0"/>
              </a:spcAft>
              <a:buClr>
                <a:srgbClr val="30302C"/>
              </a:buClr>
              <a:buSzPts val="1400"/>
              <a:buFont typeface="Arial"/>
              <a:buNone/>
              <a:defRPr b="0" i="0" sz="2000" u="none" cap="none" strike="noStrike">
                <a:solidFill>
                  <a:srgbClr val="30302C"/>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21" name="Google Shape;121;p3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rgbClr val="30302C"/>
              </a:buClr>
              <a:buSzPts val="3200"/>
              <a:buFont typeface="Arial"/>
              <a:buNone/>
              <a:defRPr b="0" i="0" sz="1400" u="none" cap="none" strike="noStrike">
                <a:solidFill>
                  <a:srgbClr val="30302C"/>
                </a:solidFill>
                <a:latin typeface="Calibri"/>
                <a:ea typeface="Calibri"/>
                <a:cs typeface="Calibri"/>
                <a:sym typeface="Calibri"/>
              </a:defRPr>
            </a:lvl1pPr>
            <a:lvl2pPr indent="-228600" lvl="1" marL="914400" marR="0" algn="l">
              <a:lnSpc>
                <a:spcPct val="100000"/>
              </a:lnSpc>
              <a:spcBef>
                <a:spcPts val="240"/>
              </a:spcBef>
              <a:spcAft>
                <a:spcPts val="0"/>
              </a:spcAft>
              <a:buClr>
                <a:srgbClr val="30302C"/>
              </a:buClr>
              <a:buSzPts val="2800"/>
              <a:buFont typeface="Arial"/>
              <a:buNone/>
              <a:defRPr b="0" i="0" sz="1200" u="none" cap="none" strike="noStrike">
                <a:solidFill>
                  <a:srgbClr val="30302C"/>
                </a:solidFill>
                <a:latin typeface="Calibri"/>
                <a:ea typeface="Calibri"/>
                <a:cs typeface="Calibri"/>
                <a:sym typeface="Calibri"/>
              </a:defRPr>
            </a:lvl2pPr>
            <a:lvl3pPr indent="-228600" lvl="2" marL="1371600" marR="0" algn="l">
              <a:lnSpc>
                <a:spcPct val="100000"/>
              </a:lnSpc>
              <a:spcBef>
                <a:spcPts val="200"/>
              </a:spcBef>
              <a:spcAft>
                <a:spcPts val="0"/>
              </a:spcAft>
              <a:buClr>
                <a:srgbClr val="30302C"/>
              </a:buClr>
              <a:buSzPts val="2400"/>
              <a:buFont typeface="Arial"/>
              <a:buNone/>
              <a:defRPr b="0" i="0" sz="1000" u="none" cap="none" strike="noStrike">
                <a:solidFill>
                  <a:srgbClr val="30302C"/>
                </a:solidFill>
                <a:latin typeface="Calibri"/>
                <a:ea typeface="Calibri"/>
                <a:cs typeface="Calibri"/>
                <a:sym typeface="Calibri"/>
              </a:defRPr>
            </a:lvl3pPr>
            <a:lvl4pPr indent="-228600" lvl="3" marL="1828800" marR="0" algn="l">
              <a:lnSpc>
                <a:spcPct val="100000"/>
              </a:lnSpc>
              <a:spcBef>
                <a:spcPts val="180"/>
              </a:spcBef>
              <a:spcAft>
                <a:spcPts val="0"/>
              </a:spcAft>
              <a:buClr>
                <a:srgbClr val="30302C"/>
              </a:buClr>
              <a:buSzPts val="2000"/>
              <a:buFont typeface="Arial"/>
              <a:buNone/>
              <a:defRPr b="0" i="0" sz="900" u="none" cap="none" strike="noStrike">
                <a:solidFill>
                  <a:srgbClr val="30302C"/>
                </a:solidFill>
                <a:latin typeface="Calibri"/>
                <a:ea typeface="Calibri"/>
                <a:cs typeface="Calibri"/>
                <a:sym typeface="Calibri"/>
              </a:defRPr>
            </a:lvl4pPr>
            <a:lvl5pPr indent="-228600" lvl="4" marL="2286000" marR="0" algn="l">
              <a:lnSpc>
                <a:spcPct val="100000"/>
              </a:lnSpc>
              <a:spcBef>
                <a:spcPts val="180"/>
              </a:spcBef>
              <a:spcAft>
                <a:spcPts val="0"/>
              </a:spcAft>
              <a:buClr>
                <a:srgbClr val="30302C"/>
              </a:buClr>
              <a:buSzPts val="2000"/>
              <a:buFont typeface="Arial"/>
              <a:buNone/>
              <a:defRPr b="0" i="0" sz="900" u="none" cap="none" strike="noStrike">
                <a:solidFill>
                  <a:srgbClr val="30302C"/>
                </a:solidFill>
                <a:latin typeface="Calibri"/>
                <a:ea typeface="Calibri"/>
                <a:cs typeface="Calibri"/>
                <a:sym typeface="Calibri"/>
              </a:defRPr>
            </a:lvl5pPr>
            <a:lvl6pPr indent="-228600" lvl="5" marL="27432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38"/>
          <p:cNvSpPr txBox="1"/>
          <p:nvPr>
            <p:ph type="title"/>
          </p:nvPr>
        </p:nvSpPr>
        <p:spPr>
          <a:xfrm rot="5400000">
            <a:off x="5646450" y="1554450"/>
            <a:ext cx="4023300" cy="20574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9347A"/>
              </a:buClr>
              <a:buSzPts val="1400"/>
              <a:buFont typeface="Calibri"/>
              <a:buNone/>
              <a:defRPr b="0" i="0" sz="4400" u="none" cap="none" strike="noStrike">
                <a:solidFill>
                  <a:srgbClr val="09347A"/>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4" name="Google Shape;124;p38"/>
          <p:cNvSpPr txBox="1"/>
          <p:nvPr>
            <p:ph idx="1" type="body"/>
          </p:nvPr>
        </p:nvSpPr>
        <p:spPr>
          <a:xfrm rot="5400000">
            <a:off x="1455450" y="-426750"/>
            <a:ext cx="4023300" cy="6019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rgbClr val="30302C"/>
              </a:buClr>
              <a:buSzPts val="3200"/>
              <a:buFont typeface="Arial"/>
              <a:buChar char="•"/>
              <a:defRPr b="0" i="0" sz="3200" u="none" cap="none" strike="noStrike">
                <a:solidFill>
                  <a:srgbClr val="30302C"/>
                </a:solidFill>
                <a:latin typeface="Calibri"/>
                <a:ea typeface="Calibri"/>
                <a:cs typeface="Calibri"/>
                <a:sym typeface="Calibri"/>
              </a:defRPr>
            </a:lvl1pPr>
            <a:lvl2pPr indent="-406400" lvl="1" marL="914400" marR="0" algn="l">
              <a:lnSpc>
                <a:spcPct val="100000"/>
              </a:lnSpc>
              <a:spcBef>
                <a:spcPts val="560"/>
              </a:spcBef>
              <a:spcAft>
                <a:spcPts val="0"/>
              </a:spcAft>
              <a:buClr>
                <a:srgbClr val="30302C"/>
              </a:buClr>
              <a:buSzPts val="2800"/>
              <a:buFont typeface="Arial"/>
              <a:buChar char="–"/>
              <a:defRPr b="0" i="0" sz="2800" u="none" cap="none" strike="noStrike">
                <a:solidFill>
                  <a:srgbClr val="30302C"/>
                </a:solidFill>
                <a:latin typeface="Calibri"/>
                <a:ea typeface="Calibri"/>
                <a:cs typeface="Calibri"/>
                <a:sym typeface="Calibri"/>
              </a:defRPr>
            </a:lvl2pPr>
            <a:lvl3pPr indent="-381000" lvl="2" marL="1371600" marR="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3pPr>
            <a:lvl4pPr indent="-355600" lvl="3" marL="18288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4pPr>
            <a:lvl5pPr indent="-355600" lvl="4" marL="2286000" marR="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3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1400"/>
            </a:lvl1pPr>
            <a:lvl2pPr indent="-304800" lvl="1" marL="914400" algn="l">
              <a:lnSpc>
                <a:spcPct val="100000"/>
              </a:lnSpc>
              <a:spcBef>
                <a:spcPts val="560"/>
              </a:spcBef>
              <a:spcAft>
                <a:spcPts val="0"/>
              </a:spcAft>
              <a:buSzPts val="1200"/>
              <a:buChar char="–"/>
              <a:defRPr sz="1200"/>
            </a:lvl2pPr>
            <a:lvl3pPr indent="-304800" lvl="2" marL="1371600" algn="l">
              <a:lnSpc>
                <a:spcPct val="100000"/>
              </a:lnSpc>
              <a:spcBef>
                <a:spcPts val="480"/>
              </a:spcBef>
              <a:spcAft>
                <a:spcPts val="0"/>
              </a:spcAft>
              <a:buSzPts val="1200"/>
              <a:buChar char="•"/>
              <a:defRPr sz="1200"/>
            </a:lvl3pPr>
            <a:lvl4pPr indent="-304800" lvl="3" marL="1828800" algn="l">
              <a:lnSpc>
                <a:spcPct val="100000"/>
              </a:lnSpc>
              <a:spcBef>
                <a:spcPts val="400"/>
              </a:spcBef>
              <a:spcAft>
                <a:spcPts val="0"/>
              </a:spcAft>
              <a:buSzPts val="1200"/>
              <a:buChar char="–"/>
              <a:defRPr sz="1200"/>
            </a:lvl4pPr>
            <a:lvl5pPr indent="-304800" lvl="4" marL="2286000" algn="l">
              <a:lnSpc>
                <a:spcPct val="100000"/>
              </a:lnSpc>
              <a:spcBef>
                <a:spcPts val="4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128" name="Google Shape;128;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40"/>
              </a:spcBef>
              <a:spcAft>
                <a:spcPts val="0"/>
              </a:spcAft>
              <a:buSzPts val="1400"/>
              <a:buChar char="•"/>
              <a:defRPr sz="1400"/>
            </a:lvl1pPr>
            <a:lvl2pPr indent="-304800" lvl="1" marL="914400" algn="l">
              <a:lnSpc>
                <a:spcPct val="100000"/>
              </a:lnSpc>
              <a:spcBef>
                <a:spcPts val="560"/>
              </a:spcBef>
              <a:spcAft>
                <a:spcPts val="0"/>
              </a:spcAft>
              <a:buSzPts val="1200"/>
              <a:buChar char="–"/>
              <a:defRPr sz="1200"/>
            </a:lvl2pPr>
            <a:lvl3pPr indent="-304800" lvl="2" marL="1371600" algn="l">
              <a:lnSpc>
                <a:spcPct val="100000"/>
              </a:lnSpc>
              <a:spcBef>
                <a:spcPts val="480"/>
              </a:spcBef>
              <a:spcAft>
                <a:spcPts val="0"/>
              </a:spcAft>
              <a:buSzPts val="1200"/>
              <a:buChar char="•"/>
              <a:defRPr sz="1200"/>
            </a:lvl3pPr>
            <a:lvl4pPr indent="-304800" lvl="3" marL="1828800" algn="l">
              <a:lnSpc>
                <a:spcPct val="100000"/>
              </a:lnSpc>
              <a:spcBef>
                <a:spcPts val="400"/>
              </a:spcBef>
              <a:spcAft>
                <a:spcPts val="0"/>
              </a:spcAft>
              <a:buSzPts val="1200"/>
              <a:buChar char="–"/>
              <a:defRPr sz="1200"/>
            </a:lvl4pPr>
            <a:lvl5pPr indent="-304800" lvl="4" marL="2286000" algn="l">
              <a:lnSpc>
                <a:spcPct val="100000"/>
              </a:lnSpc>
              <a:spcBef>
                <a:spcPts val="400"/>
              </a:spcBef>
              <a:spcAft>
                <a:spcPts val="0"/>
              </a:spcAft>
              <a:buSzPts val="1200"/>
              <a:buChar char="»"/>
              <a:defRPr sz="1200"/>
            </a:lvl5pPr>
            <a:lvl6pPr indent="-304800" lvl="5" marL="2743200" algn="l">
              <a:lnSpc>
                <a:spcPct val="100000"/>
              </a:lnSpc>
              <a:spcBef>
                <a:spcPts val="400"/>
              </a:spcBef>
              <a:spcAft>
                <a:spcPts val="0"/>
              </a:spcAft>
              <a:buSzPts val="1200"/>
              <a:buChar char="•"/>
              <a:defRPr sz="1200"/>
            </a:lvl6pPr>
            <a:lvl7pPr indent="-304800" lvl="6" marL="3200400" algn="l">
              <a:lnSpc>
                <a:spcPct val="100000"/>
              </a:lnSpc>
              <a:spcBef>
                <a:spcPts val="400"/>
              </a:spcBef>
              <a:spcAft>
                <a:spcPts val="0"/>
              </a:spcAft>
              <a:buSzPts val="1200"/>
              <a:buChar char="•"/>
              <a:defRPr sz="1200"/>
            </a:lvl7pPr>
            <a:lvl8pPr indent="-304800" lvl="7" marL="3657600" algn="l">
              <a:lnSpc>
                <a:spcPct val="100000"/>
              </a:lnSpc>
              <a:spcBef>
                <a:spcPts val="400"/>
              </a:spcBef>
              <a:spcAft>
                <a:spcPts val="0"/>
              </a:spcAft>
              <a:buSzPts val="1200"/>
              <a:buChar char="•"/>
              <a:defRPr sz="1200"/>
            </a:lvl8pPr>
            <a:lvl9pPr indent="-304800" lvl="8" marL="4114800" algn="l">
              <a:lnSpc>
                <a:spcPct val="100000"/>
              </a:lnSpc>
              <a:spcBef>
                <a:spcPts val="400"/>
              </a:spcBef>
              <a:spcAft>
                <a:spcPts val="0"/>
              </a:spcAft>
              <a:buSzPts val="1200"/>
              <a:buChar char="•"/>
              <a:defRPr sz="1200"/>
            </a:lvl9pPr>
          </a:lstStyle>
          <a:p/>
        </p:txBody>
      </p:sp>
      <p:sp>
        <p:nvSpPr>
          <p:cNvPr id="129" name="Google Shape;12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0" name="Shape 130"/>
        <p:cNvGrpSpPr/>
        <p:nvPr/>
      </p:nvGrpSpPr>
      <p:grpSpPr>
        <a:xfrm>
          <a:off x="0" y="0"/>
          <a:ext cx="0" cy="0"/>
          <a:chOff x="0" y="0"/>
          <a:chExt cx="0" cy="0"/>
        </a:xfrm>
      </p:grpSpPr>
      <p:sp>
        <p:nvSpPr>
          <p:cNvPr id="131" name="Google Shape;131;p40"/>
          <p:cNvSpPr txBox="1"/>
          <p:nvPr>
            <p:ph type="title"/>
          </p:nvPr>
        </p:nvSpPr>
        <p:spPr>
          <a:xfrm>
            <a:off x="311700" y="637050"/>
            <a:ext cx="8520600" cy="51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33" name="Google Shape;1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134" name="Shape 134"/>
        <p:cNvGrpSpPr/>
        <p:nvPr/>
      </p:nvGrpSpPr>
      <p:grpSpPr>
        <a:xfrm>
          <a:off x="0" y="0"/>
          <a:ext cx="0" cy="0"/>
          <a:chOff x="0" y="0"/>
          <a:chExt cx="0" cy="0"/>
        </a:xfrm>
      </p:grpSpPr>
      <p:sp>
        <p:nvSpPr>
          <p:cNvPr id="135" name="Google Shape;135;p4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6" name="Google Shape;13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4">
  <p:cSld name="SECTION_HEADER_4">
    <p:spTree>
      <p:nvGrpSpPr>
        <p:cNvPr id="137" name="Shape 137"/>
        <p:cNvGrpSpPr/>
        <p:nvPr/>
      </p:nvGrpSpPr>
      <p:grpSpPr>
        <a:xfrm>
          <a:off x="0" y="0"/>
          <a:ext cx="0" cy="0"/>
          <a:chOff x="0" y="0"/>
          <a:chExt cx="0" cy="0"/>
        </a:xfrm>
      </p:grpSpPr>
      <p:sp>
        <p:nvSpPr>
          <p:cNvPr id="138" name="Google Shape;138;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9" name="Google Shape;13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White" showMasterSp="0">
  <p:cSld name="Title &amp; Subtitle White">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9"/>
          <p:cNvSpPr/>
          <p:nvPr/>
        </p:nvSpPr>
        <p:spPr>
          <a:xfrm>
            <a:off x="2286106" y="-7186"/>
            <a:ext cx="4571788" cy="4324485"/>
          </a:xfrm>
          <a:prstGeom prst="rect">
            <a:avLst/>
          </a:prstGeom>
          <a:solidFill>
            <a:srgbClr val="FFFFFF">
              <a:alpha val="88627"/>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1" sz="1700" u="none" cap="none" strike="noStrike">
              <a:solidFill>
                <a:srgbClr val="FFFFFF"/>
              </a:solidFill>
              <a:latin typeface="Arial"/>
              <a:ea typeface="Arial"/>
              <a:cs typeface="Arial"/>
              <a:sym typeface="Arial"/>
            </a:endParaRPr>
          </a:p>
        </p:txBody>
      </p:sp>
      <p:pic>
        <p:nvPicPr>
          <p:cNvPr descr="boisestate-primarylogo-2color.png" id="23" name="Google Shape;23;p19"/>
          <p:cNvPicPr preferRelativeResize="0"/>
          <p:nvPr/>
        </p:nvPicPr>
        <p:blipFill rotWithShape="1">
          <a:blip r:embed="rId3">
            <a:alphaModFix/>
          </a:blip>
          <a:srcRect b="0" l="0" r="0" t="0"/>
          <a:stretch/>
        </p:blipFill>
        <p:spPr>
          <a:xfrm>
            <a:off x="3585296" y="3372915"/>
            <a:ext cx="1978171" cy="599993"/>
          </a:xfrm>
          <a:prstGeom prst="rect">
            <a:avLst/>
          </a:prstGeom>
          <a:noFill/>
          <a:ln>
            <a:noFill/>
          </a:ln>
        </p:spPr>
      </p:pic>
      <p:sp>
        <p:nvSpPr>
          <p:cNvPr id="24" name="Google Shape;24;p19"/>
          <p:cNvSpPr/>
          <p:nvPr/>
        </p:nvSpPr>
        <p:spPr>
          <a:xfrm>
            <a:off x="3190875" y="781050"/>
            <a:ext cx="2762250" cy="1571133"/>
          </a:xfrm>
          <a:prstGeom prst="rect">
            <a:avLst/>
          </a:prstGeom>
          <a:noFill/>
          <a:ln>
            <a:noFill/>
          </a:ln>
        </p:spPr>
        <p:txBody>
          <a:bodyPr anchorCtr="0" anchor="ctr" bIns="24100" lIns="24100" spcFirstLastPara="1" rIns="24100" wrap="square" tIns="24100">
            <a:noAutofit/>
          </a:bodyPr>
          <a:lstStyle/>
          <a:p>
            <a:pPr indent="0" lvl="0" marL="0" marR="0" rtl="0" algn="ctr">
              <a:lnSpc>
                <a:spcPct val="100000"/>
              </a:lnSpc>
              <a:spcBef>
                <a:spcPts val="0"/>
              </a:spcBef>
              <a:spcAft>
                <a:spcPts val="0"/>
              </a:spcAft>
              <a:buClr>
                <a:srgbClr val="002EA3"/>
              </a:buClr>
              <a:buSzPts val="2600"/>
              <a:buFont typeface="Arial"/>
              <a:buNone/>
            </a:pPr>
            <a:r>
              <a:rPr b="0" i="0" lang="en" sz="2600" u="none" cap="none" strike="noStrike">
                <a:solidFill>
                  <a:srgbClr val="002EA3"/>
                </a:solidFill>
                <a:latin typeface="Arial"/>
                <a:ea typeface="Arial"/>
                <a:cs typeface="Arial"/>
                <a:sym typeface="Arial"/>
              </a:rPr>
              <a:t>CLICK TO ADD HEADING</a:t>
            </a:r>
            <a:endParaRPr b="0" i="0" sz="500" u="none" cap="none" strike="noStrike">
              <a:solidFill>
                <a:srgbClr val="000000"/>
              </a:solidFill>
              <a:latin typeface="Arial"/>
              <a:ea typeface="Arial"/>
              <a:cs typeface="Arial"/>
              <a:sym typeface="Arial"/>
            </a:endParaRPr>
          </a:p>
        </p:txBody>
      </p:sp>
      <p:sp>
        <p:nvSpPr>
          <p:cNvPr id="25" name="Google Shape;25;p19"/>
          <p:cNvSpPr txBox="1"/>
          <p:nvPr/>
        </p:nvSpPr>
        <p:spPr>
          <a:xfrm>
            <a:off x="3086100" y="2457450"/>
            <a:ext cx="2976562" cy="228600"/>
          </a:xfrm>
          <a:prstGeom prst="rect">
            <a:avLst/>
          </a:prstGeom>
          <a:noFill/>
          <a:ln>
            <a:noFill/>
          </a:ln>
        </p:spPr>
        <p:txBody>
          <a:bodyPr anchorCtr="0" anchor="ctr" bIns="24100" lIns="24100" spcFirstLastPara="1" rIns="24100" wrap="square" tIns="24100">
            <a:noAutofit/>
          </a:bodyPr>
          <a:lstStyle/>
          <a:p>
            <a:pPr indent="0" lvl="0" marL="0" marR="0" rtl="0" algn="ctr">
              <a:lnSpc>
                <a:spcPct val="90000"/>
              </a:lnSpc>
              <a:spcBef>
                <a:spcPts val="0"/>
              </a:spcBef>
              <a:spcAft>
                <a:spcPts val="0"/>
              </a:spcAft>
              <a:buClr>
                <a:srgbClr val="D84200"/>
              </a:buClr>
              <a:buSzPts val="1300"/>
              <a:buFont typeface="Arial"/>
              <a:buNone/>
            </a:pPr>
            <a:r>
              <a:rPr b="0" i="0" lang="en" sz="1300" u="none" cap="none" strike="noStrike">
                <a:solidFill>
                  <a:srgbClr val="D84200"/>
                </a:solidFill>
                <a:latin typeface="Arial"/>
                <a:ea typeface="Arial"/>
                <a:cs typeface="Arial"/>
                <a:sym typeface="Arial"/>
              </a:rPr>
              <a:t>Title Subheading</a:t>
            </a:r>
            <a:endParaRPr b="0" i="0" sz="500" u="none" cap="none" strike="noStrike">
              <a:solidFill>
                <a:srgbClr val="000000"/>
              </a:solidFill>
              <a:latin typeface="Arial"/>
              <a:ea typeface="Arial"/>
              <a:cs typeface="Arial"/>
              <a:sym typeface="Arial"/>
            </a:endParaRPr>
          </a:p>
        </p:txBody>
      </p:sp>
      <p:sp>
        <p:nvSpPr>
          <p:cNvPr id="26" name="Google Shape;26;p19"/>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5">
  <p:cSld name="SECTION_HEADER_5">
    <p:spTree>
      <p:nvGrpSpPr>
        <p:cNvPr id="140" name="Shape 140"/>
        <p:cNvGrpSpPr/>
        <p:nvPr/>
      </p:nvGrpSpPr>
      <p:grpSpPr>
        <a:xfrm>
          <a:off x="0" y="0"/>
          <a:ext cx="0" cy="0"/>
          <a:chOff x="0" y="0"/>
          <a:chExt cx="0" cy="0"/>
        </a:xfrm>
      </p:grpSpPr>
      <p:sp>
        <p:nvSpPr>
          <p:cNvPr id="141" name="Google Shape;141;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2" name="Google Shape;14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Blue" showMasterSp="0">
  <p:cSld name="Title - Top Blue">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0"/>
          <p:cNvSpPr txBox="1"/>
          <p:nvPr>
            <p:ph idx="1" type="body"/>
          </p:nvPr>
        </p:nvSpPr>
        <p:spPr>
          <a:xfrm>
            <a:off x="1112567" y="192934"/>
            <a:ext cx="6918865" cy="407882"/>
          </a:xfrm>
          <a:prstGeom prst="rect">
            <a:avLst/>
          </a:prstGeom>
          <a:noFill/>
          <a:ln>
            <a:noFill/>
          </a:ln>
        </p:spPr>
        <p:txBody>
          <a:bodyPr anchorCtr="0" anchor="ctr" bIns="14275" lIns="14275" spcFirstLastPara="1" rIns="14275" wrap="square" tIns="14275">
            <a:noAutofit/>
          </a:bodyPr>
          <a:lstStyle>
            <a:lvl1pPr indent="-228600" lvl="0" marL="457200" algn="ctr">
              <a:lnSpc>
                <a:spcPct val="100000"/>
              </a:lnSpc>
              <a:spcBef>
                <a:spcPts val="700"/>
              </a:spcBef>
              <a:spcAft>
                <a:spcPts val="0"/>
              </a:spcAft>
              <a:buClr>
                <a:srgbClr val="FFFFFF"/>
              </a:buClr>
              <a:buSzPts val="700"/>
              <a:buNone/>
              <a:defRPr/>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pic>
        <p:nvPicPr>
          <p:cNvPr descr="boisestate-B-2color.png" id="29" name="Google Shape;29;p20"/>
          <p:cNvPicPr preferRelativeResize="0"/>
          <p:nvPr/>
        </p:nvPicPr>
        <p:blipFill rotWithShape="1">
          <a:blip r:embed="rId3">
            <a:alphaModFix/>
          </a:blip>
          <a:srcRect b="5598" l="0" r="0" t="5599"/>
          <a:stretch/>
        </p:blipFill>
        <p:spPr>
          <a:xfrm>
            <a:off x="8420100" y="4586287"/>
            <a:ext cx="714375" cy="549158"/>
          </a:xfrm>
          <a:prstGeom prst="rect">
            <a:avLst/>
          </a:prstGeom>
          <a:noFill/>
          <a:ln>
            <a:noFill/>
          </a:ln>
        </p:spPr>
      </p:pic>
      <p:sp>
        <p:nvSpPr>
          <p:cNvPr id="30" name="Google Shape;30;p20"/>
          <p:cNvSpPr txBox="1"/>
          <p:nvPr/>
        </p:nvSpPr>
        <p:spPr>
          <a:xfrm>
            <a:off x="800670" y="1015669"/>
            <a:ext cx="7542660" cy="1663873"/>
          </a:xfrm>
          <a:prstGeom prst="rect">
            <a:avLst/>
          </a:prstGeom>
          <a:noFill/>
          <a:ln>
            <a:noFill/>
          </a:ln>
        </p:spPr>
        <p:txBody>
          <a:bodyPr anchorCtr="0" anchor="t" bIns="24100" lIns="24100" spcFirstLastPara="1" rIns="24100" wrap="square" tIns="24100">
            <a:noAutofit/>
          </a:bodyPr>
          <a:lstStyle/>
          <a:p>
            <a:pPr indent="0" lvl="0" marL="0" marR="0" rtl="0" algn="l">
              <a:lnSpc>
                <a:spcPct val="100000"/>
              </a:lnSpc>
              <a:spcBef>
                <a:spcPts val="0"/>
              </a:spcBef>
              <a:spcAft>
                <a:spcPts val="0"/>
              </a:spcAft>
              <a:buClr>
                <a:srgbClr val="3C4542"/>
              </a:buClr>
              <a:buSzPts val="1700"/>
              <a:buFont typeface="Arial"/>
              <a:buNone/>
            </a:pPr>
            <a:r>
              <a:rPr b="0" i="0" lang="en" sz="1700" u="none" cap="none" strike="noStrike">
                <a:solidFill>
                  <a:srgbClr val="3C4542"/>
                </a:solidFill>
                <a:latin typeface="Arial"/>
                <a:ea typeface="Arial"/>
                <a:cs typeface="Arial"/>
                <a:sym typeface="Arial"/>
              </a:rPr>
              <a:t>Lorem ipsum dolor sit amet, consectetur adipiscing elit. Quisque sagittis lorem id urna pretium, mattis feugiat erat finibus.</a:t>
            </a:r>
            <a:endParaRPr b="0" i="0" sz="500" u="none" cap="none" strike="noStrike">
              <a:solidFill>
                <a:srgbClr val="000000"/>
              </a:solidFill>
              <a:latin typeface="Arial"/>
              <a:ea typeface="Arial"/>
              <a:cs typeface="Arial"/>
              <a:sym typeface="Arial"/>
            </a:endParaRPr>
          </a:p>
        </p:txBody>
      </p:sp>
      <p:sp>
        <p:nvSpPr>
          <p:cNvPr id="31" name="Google Shape;31;p20"/>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Box &amp; Text Orange" showMasterSp="0">
  <p:cSld name="Photo with Caption  Box &amp; Text Orange">
    <p:bg>
      <p:bgPr>
        <a:solidFill>
          <a:srgbClr val="FFFFFF"/>
        </a:solidFill>
      </p:bgPr>
    </p:bg>
    <p:spTree>
      <p:nvGrpSpPr>
        <p:cNvPr id="32" name="Shape 32"/>
        <p:cNvGrpSpPr/>
        <p:nvPr/>
      </p:nvGrpSpPr>
      <p:grpSpPr>
        <a:xfrm>
          <a:off x="0" y="0"/>
          <a:ext cx="0" cy="0"/>
          <a:chOff x="0" y="0"/>
          <a:chExt cx="0" cy="0"/>
        </a:xfrm>
      </p:grpSpPr>
      <p:sp>
        <p:nvSpPr>
          <p:cNvPr id="33" name="Google Shape;33;p21"/>
          <p:cNvSpPr/>
          <p:nvPr>
            <p:ph idx="2" type="pic"/>
          </p:nvPr>
        </p:nvSpPr>
        <p:spPr>
          <a:xfrm>
            <a:off x="-15215" y="-6457"/>
            <a:ext cx="3115101" cy="5156413"/>
          </a:xfrm>
          <a:prstGeom prst="rect">
            <a:avLst/>
          </a:prstGeom>
          <a:noFill/>
          <a:ln>
            <a:noFill/>
          </a:ln>
        </p:spPr>
        <p:txBody>
          <a:bodyPr anchorCtr="0" anchor="t" bIns="17150" lIns="34275" spcFirstLastPara="1" rIns="34275" wrap="square" tIns="17150">
            <a:noAutofit/>
          </a:bodyPr>
          <a:lstStyle>
            <a:lvl1pPr lvl="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lvl="1"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2pPr>
            <a:lvl3pPr lvl="2"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3pPr>
            <a:lvl4pPr lvl="3"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4pPr>
            <a:lvl5pPr lvl="4"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5pPr>
            <a:lvl6pPr lvl="5"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6pPr>
            <a:lvl7pPr lvl="6"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7pPr>
            <a:lvl8pPr lvl="7"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8pPr>
            <a:lvl9pPr lvl="8"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9pPr>
          </a:lstStyle>
          <a:p/>
        </p:txBody>
      </p:sp>
      <p:pic>
        <p:nvPicPr>
          <p:cNvPr descr="boisestate-B-orange-whiteoutline.png" id="34" name="Google Shape;34;p21"/>
          <p:cNvPicPr preferRelativeResize="0"/>
          <p:nvPr/>
        </p:nvPicPr>
        <p:blipFill rotWithShape="1">
          <a:blip r:embed="rId2">
            <a:alphaModFix/>
          </a:blip>
          <a:srcRect b="5676" l="0" r="0" t="5676"/>
          <a:stretch/>
        </p:blipFill>
        <p:spPr>
          <a:xfrm>
            <a:off x="-1588" y="4586288"/>
            <a:ext cx="714375" cy="548201"/>
          </a:xfrm>
          <a:prstGeom prst="rect">
            <a:avLst/>
          </a:prstGeom>
          <a:noFill/>
          <a:ln>
            <a:noFill/>
          </a:ln>
        </p:spPr>
      </p:pic>
      <p:sp>
        <p:nvSpPr>
          <p:cNvPr id="35" name="Google Shape;35;p21"/>
          <p:cNvSpPr/>
          <p:nvPr/>
        </p:nvSpPr>
        <p:spPr>
          <a:xfrm>
            <a:off x="2146884" y="3036589"/>
            <a:ext cx="4042778" cy="1543349"/>
          </a:xfrm>
          <a:prstGeom prst="rect">
            <a:avLst/>
          </a:prstGeom>
          <a:solidFill>
            <a:srgbClr val="D842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Arial"/>
              <a:buNone/>
            </a:pPr>
            <a:r>
              <a:t/>
            </a:r>
            <a:endParaRPr b="0" i="1" sz="1700" u="none" cap="none" strike="noStrike">
              <a:solidFill>
                <a:srgbClr val="FFFFFF"/>
              </a:solidFill>
              <a:latin typeface="Arial"/>
              <a:ea typeface="Arial"/>
              <a:cs typeface="Arial"/>
              <a:sym typeface="Arial"/>
            </a:endParaRPr>
          </a:p>
        </p:txBody>
      </p:sp>
      <p:sp>
        <p:nvSpPr>
          <p:cNvPr id="36" name="Google Shape;36;p21"/>
          <p:cNvSpPr txBox="1"/>
          <p:nvPr/>
        </p:nvSpPr>
        <p:spPr>
          <a:xfrm>
            <a:off x="3570857" y="447973"/>
            <a:ext cx="4087179" cy="548134"/>
          </a:xfrm>
          <a:prstGeom prst="rect">
            <a:avLst/>
          </a:prstGeom>
          <a:noFill/>
          <a:ln>
            <a:noFill/>
          </a:ln>
        </p:spPr>
        <p:txBody>
          <a:bodyPr anchorCtr="0" anchor="t" bIns="24100" lIns="24100" spcFirstLastPara="1" rIns="24100" wrap="square" tIns="24100">
            <a:noAutofit/>
          </a:bodyPr>
          <a:lstStyle/>
          <a:p>
            <a:pPr indent="0" lvl="0" marL="0" marR="0" rtl="0" algn="l">
              <a:lnSpc>
                <a:spcPct val="100000"/>
              </a:lnSpc>
              <a:spcBef>
                <a:spcPts val="0"/>
              </a:spcBef>
              <a:spcAft>
                <a:spcPts val="0"/>
              </a:spcAft>
              <a:buClr>
                <a:srgbClr val="002EA3"/>
              </a:buClr>
              <a:buSzPts val="2200"/>
              <a:buFont typeface="Arial"/>
              <a:buNone/>
            </a:pPr>
            <a:r>
              <a:rPr b="1" i="0" lang="en" sz="2200" u="none" cap="none" strike="noStrike">
                <a:solidFill>
                  <a:srgbClr val="002EA3"/>
                </a:solidFill>
                <a:latin typeface="Arial"/>
                <a:ea typeface="Arial"/>
                <a:cs typeface="Arial"/>
                <a:sym typeface="Arial"/>
              </a:rPr>
              <a:t>PHOTO HEADING</a:t>
            </a:r>
            <a:endParaRPr b="0" i="0" sz="500" u="none" cap="none" strike="noStrike">
              <a:solidFill>
                <a:srgbClr val="000000"/>
              </a:solidFill>
              <a:latin typeface="Arial"/>
              <a:ea typeface="Arial"/>
              <a:cs typeface="Arial"/>
              <a:sym typeface="Arial"/>
            </a:endParaRPr>
          </a:p>
        </p:txBody>
      </p:sp>
      <p:sp>
        <p:nvSpPr>
          <p:cNvPr id="37" name="Google Shape;37;p21"/>
          <p:cNvSpPr txBox="1"/>
          <p:nvPr/>
        </p:nvSpPr>
        <p:spPr>
          <a:xfrm>
            <a:off x="3575620" y="863269"/>
            <a:ext cx="4196646" cy="1663873"/>
          </a:xfrm>
          <a:prstGeom prst="rect">
            <a:avLst/>
          </a:prstGeom>
          <a:noFill/>
          <a:ln>
            <a:noFill/>
          </a:ln>
        </p:spPr>
        <p:txBody>
          <a:bodyPr anchorCtr="0" anchor="t" bIns="24100" lIns="24100" spcFirstLastPara="1" rIns="24100" wrap="square" tIns="24100">
            <a:noAutofit/>
          </a:bodyPr>
          <a:lstStyle/>
          <a:p>
            <a:pPr indent="0" lvl="0" marL="0" marR="0" rtl="0" algn="l">
              <a:lnSpc>
                <a:spcPct val="100000"/>
              </a:lnSpc>
              <a:spcBef>
                <a:spcPts val="0"/>
              </a:spcBef>
              <a:spcAft>
                <a:spcPts val="0"/>
              </a:spcAft>
              <a:buClr>
                <a:srgbClr val="3C4542"/>
              </a:buClr>
              <a:buSzPts val="1700"/>
              <a:buFont typeface="Arial"/>
              <a:buNone/>
            </a:pPr>
            <a:r>
              <a:rPr b="0" i="0" lang="en" sz="1700" u="none" cap="none" strike="noStrike">
                <a:solidFill>
                  <a:srgbClr val="3C4542"/>
                </a:solidFill>
                <a:latin typeface="Arial"/>
                <a:ea typeface="Arial"/>
                <a:cs typeface="Arial"/>
                <a:sym typeface="Arial"/>
              </a:rPr>
              <a:t>Lorem ipsum dolor sit amet, consectetur adipiscing elit. Quisque sagittis lorem id urna pretium, mattis feugiat erat finibus.</a:t>
            </a:r>
            <a:endParaRPr b="0" i="0" sz="500" u="none" cap="none" strike="noStrike">
              <a:solidFill>
                <a:srgbClr val="000000"/>
              </a:solidFill>
              <a:latin typeface="Arial"/>
              <a:ea typeface="Arial"/>
              <a:cs typeface="Arial"/>
              <a:sym typeface="Arial"/>
            </a:endParaRPr>
          </a:p>
        </p:txBody>
      </p:sp>
      <p:sp>
        <p:nvSpPr>
          <p:cNvPr id="38" name="Google Shape;38;p21"/>
          <p:cNvSpPr txBox="1"/>
          <p:nvPr/>
        </p:nvSpPr>
        <p:spPr>
          <a:xfrm>
            <a:off x="2357196" y="3216751"/>
            <a:ext cx="3549378" cy="278583"/>
          </a:xfrm>
          <a:prstGeom prst="rect">
            <a:avLst/>
          </a:prstGeom>
          <a:noFill/>
          <a:ln>
            <a:noFill/>
          </a:ln>
        </p:spPr>
        <p:txBody>
          <a:bodyPr anchorCtr="0" anchor="t" bIns="14275" lIns="14275" spcFirstLastPara="1" rIns="14275" wrap="square" tIns="14275">
            <a:noAutofit/>
          </a:bodyPr>
          <a:lstStyle/>
          <a:p>
            <a:pPr indent="0" lvl="0" marL="0" marR="0" rtl="0" algn="l">
              <a:lnSpc>
                <a:spcPct val="100000"/>
              </a:lnSpc>
              <a:spcBef>
                <a:spcPts val="0"/>
              </a:spcBef>
              <a:spcAft>
                <a:spcPts val="0"/>
              </a:spcAft>
              <a:buClr>
                <a:srgbClr val="FFFFFF"/>
              </a:buClr>
              <a:buSzPts val="1700"/>
              <a:buFont typeface="Arial"/>
              <a:buNone/>
            </a:pPr>
            <a:r>
              <a:t/>
            </a:r>
            <a:endParaRPr b="0" i="1" sz="1700" u="none" cap="none" strike="noStrike">
              <a:solidFill>
                <a:srgbClr val="FFFFFF"/>
              </a:solidFill>
              <a:latin typeface="Arial"/>
              <a:ea typeface="Arial"/>
              <a:cs typeface="Arial"/>
              <a:sym typeface="Arial"/>
            </a:endParaRPr>
          </a:p>
        </p:txBody>
      </p:sp>
      <p:sp>
        <p:nvSpPr>
          <p:cNvPr id="39" name="Google Shape;39;p21"/>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Box &amp; Text Blue" showMasterSp="0">
  <p:cSld name="Photo with Caption  Box &amp; Text Blue">
    <p:bg>
      <p:bgPr>
        <a:solidFill>
          <a:srgbClr val="FFFFFF"/>
        </a:solidFill>
      </p:bgPr>
    </p:bg>
    <p:spTree>
      <p:nvGrpSpPr>
        <p:cNvPr id="40" name="Shape 40"/>
        <p:cNvGrpSpPr/>
        <p:nvPr/>
      </p:nvGrpSpPr>
      <p:grpSpPr>
        <a:xfrm>
          <a:off x="0" y="0"/>
          <a:ext cx="0" cy="0"/>
          <a:chOff x="0" y="0"/>
          <a:chExt cx="0" cy="0"/>
        </a:xfrm>
      </p:grpSpPr>
      <p:sp>
        <p:nvSpPr>
          <p:cNvPr id="41" name="Google Shape;41;p22"/>
          <p:cNvSpPr/>
          <p:nvPr>
            <p:ph idx="2" type="pic"/>
          </p:nvPr>
        </p:nvSpPr>
        <p:spPr>
          <a:xfrm>
            <a:off x="6042685" y="-10425"/>
            <a:ext cx="3115101" cy="5156414"/>
          </a:xfrm>
          <a:prstGeom prst="rect">
            <a:avLst/>
          </a:prstGeom>
          <a:noFill/>
          <a:ln>
            <a:noFill/>
          </a:ln>
        </p:spPr>
        <p:txBody>
          <a:bodyPr anchorCtr="0" anchor="t" bIns="17150" lIns="34275" spcFirstLastPara="1" rIns="34275" wrap="square" tIns="17150">
            <a:noAutofit/>
          </a:bodyPr>
          <a:lstStyle>
            <a:lvl1pPr lvl="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lvl="1"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2pPr>
            <a:lvl3pPr lvl="2"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3pPr>
            <a:lvl4pPr lvl="3"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4pPr>
            <a:lvl5pPr lvl="4"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5pPr>
            <a:lvl6pPr lvl="5"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6pPr>
            <a:lvl7pPr lvl="6"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7pPr>
            <a:lvl8pPr lvl="7"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8pPr>
            <a:lvl9pPr lvl="8"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9pPr>
          </a:lstStyle>
          <a:p/>
        </p:txBody>
      </p:sp>
      <p:sp>
        <p:nvSpPr>
          <p:cNvPr id="42" name="Google Shape;42;p22"/>
          <p:cNvSpPr/>
          <p:nvPr/>
        </p:nvSpPr>
        <p:spPr>
          <a:xfrm>
            <a:off x="2819984" y="3011190"/>
            <a:ext cx="4042778" cy="1543349"/>
          </a:xfrm>
          <a:prstGeom prst="rect">
            <a:avLst/>
          </a:prstGeom>
          <a:solidFill>
            <a:srgbClr val="002EA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Arial"/>
              <a:buNone/>
            </a:pPr>
            <a:r>
              <a:t/>
            </a:r>
            <a:endParaRPr b="0" i="1" sz="1700" u="none" cap="none" strike="noStrike">
              <a:solidFill>
                <a:srgbClr val="FFFFFF"/>
              </a:solidFill>
              <a:latin typeface="Arial"/>
              <a:ea typeface="Arial"/>
              <a:cs typeface="Arial"/>
              <a:sym typeface="Arial"/>
            </a:endParaRPr>
          </a:p>
        </p:txBody>
      </p:sp>
      <p:sp>
        <p:nvSpPr>
          <p:cNvPr id="43" name="Google Shape;43;p22"/>
          <p:cNvSpPr txBox="1"/>
          <p:nvPr>
            <p:ph idx="1" type="body"/>
          </p:nvPr>
        </p:nvSpPr>
        <p:spPr>
          <a:xfrm>
            <a:off x="306957" y="447973"/>
            <a:ext cx="4087179" cy="548134"/>
          </a:xfrm>
          <a:prstGeom prst="rect">
            <a:avLst/>
          </a:prstGeom>
          <a:noFill/>
          <a:ln>
            <a:noFill/>
          </a:ln>
        </p:spPr>
        <p:txBody>
          <a:bodyPr anchorCtr="0" anchor="t" bIns="24100" lIns="24100" spcFirstLastPara="1" rIns="24100" wrap="square" tIns="24100">
            <a:noAutofit/>
          </a:bodyPr>
          <a:lstStyle>
            <a:lvl1pPr indent="-228600" lvl="0" marL="457200" algn="l">
              <a:lnSpc>
                <a:spcPct val="100000"/>
              </a:lnSpc>
              <a:spcBef>
                <a:spcPts val="700"/>
              </a:spcBef>
              <a:spcAft>
                <a:spcPts val="0"/>
              </a:spcAft>
              <a:buClr>
                <a:srgbClr val="002EA3"/>
              </a:buClr>
              <a:buSzPts val="2200"/>
              <a:buFont typeface="Arial"/>
              <a:buNone/>
              <a:defRPr b="1">
                <a:solidFill>
                  <a:srgbClr val="002EA3"/>
                </a:solidFill>
              </a:defRPr>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sp>
        <p:nvSpPr>
          <p:cNvPr id="44" name="Google Shape;44;p22"/>
          <p:cNvSpPr txBox="1"/>
          <p:nvPr>
            <p:ph idx="3" type="body"/>
          </p:nvPr>
        </p:nvSpPr>
        <p:spPr>
          <a:xfrm>
            <a:off x="311720" y="863269"/>
            <a:ext cx="4196646" cy="1663873"/>
          </a:xfrm>
          <a:prstGeom prst="rect">
            <a:avLst/>
          </a:prstGeom>
          <a:noFill/>
          <a:ln>
            <a:noFill/>
          </a:ln>
        </p:spPr>
        <p:txBody>
          <a:bodyPr anchorCtr="0" anchor="t" bIns="24100" lIns="24100" spcFirstLastPara="1" rIns="24100" wrap="square" tIns="24100">
            <a:noAutofit/>
          </a:bodyPr>
          <a:lstStyle>
            <a:lvl1pPr indent="-228600" lvl="0" marL="457200" algn="l">
              <a:lnSpc>
                <a:spcPct val="100000"/>
              </a:lnSpc>
              <a:spcBef>
                <a:spcPts val="0"/>
              </a:spcBef>
              <a:spcAft>
                <a:spcPts val="0"/>
              </a:spcAft>
              <a:buClr>
                <a:srgbClr val="3C4542"/>
              </a:buClr>
              <a:buSzPts val="1700"/>
              <a:buFont typeface="Arial"/>
              <a:buNone/>
              <a:defRPr sz="1700" cap="none">
                <a:solidFill>
                  <a:srgbClr val="3C4542"/>
                </a:solidFill>
              </a:defRPr>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sp>
        <p:nvSpPr>
          <p:cNvPr id="45" name="Google Shape;45;p22"/>
          <p:cNvSpPr txBox="1"/>
          <p:nvPr>
            <p:ph idx="4" type="body"/>
          </p:nvPr>
        </p:nvSpPr>
        <p:spPr>
          <a:xfrm>
            <a:off x="3030296" y="3191351"/>
            <a:ext cx="3549378" cy="278583"/>
          </a:xfrm>
          <a:prstGeom prst="rect">
            <a:avLst/>
          </a:prstGeom>
          <a:noFill/>
          <a:ln>
            <a:noFill/>
          </a:ln>
        </p:spPr>
        <p:txBody>
          <a:bodyPr anchorCtr="0" anchor="t" bIns="14275" lIns="14275" spcFirstLastPara="1" rIns="14275" wrap="square" tIns="14275">
            <a:noAutofit/>
          </a:bodyPr>
          <a:lstStyle>
            <a:lvl1pPr indent="-228600" lvl="0" marL="457200" algn="ctr">
              <a:lnSpc>
                <a:spcPct val="100000"/>
              </a:lnSpc>
              <a:spcBef>
                <a:spcPts val="700"/>
              </a:spcBef>
              <a:spcAft>
                <a:spcPts val="0"/>
              </a:spcAft>
              <a:buClr>
                <a:srgbClr val="FFFFFF"/>
              </a:buClr>
              <a:buSzPts val="700"/>
              <a:buNone/>
              <a:defRPr/>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pic>
        <p:nvPicPr>
          <p:cNvPr descr="boisestate-B-orange-whiteoutline.png" id="46" name="Google Shape;46;p22"/>
          <p:cNvPicPr preferRelativeResize="0"/>
          <p:nvPr/>
        </p:nvPicPr>
        <p:blipFill rotWithShape="1">
          <a:blip r:embed="rId2">
            <a:alphaModFix/>
          </a:blip>
          <a:srcRect b="5676" l="0" r="0" t="5676"/>
          <a:stretch/>
        </p:blipFill>
        <p:spPr>
          <a:xfrm>
            <a:off x="8420100" y="4586288"/>
            <a:ext cx="714375" cy="548201"/>
          </a:xfrm>
          <a:prstGeom prst="rect">
            <a:avLst/>
          </a:prstGeom>
          <a:noFill/>
          <a:ln>
            <a:noFill/>
          </a:ln>
        </p:spPr>
      </p:pic>
      <p:sp>
        <p:nvSpPr>
          <p:cNvPr id="47" name="Google Shape;47;p22"/>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showMasterSp="0">
  <p:cSld name="Quote Orange">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descr="boisestate-B-blue-whiteoutline.png" id="49" name="Google Shape;49;p23"/>
          <p:cNvPicPr preferRelativeResize="0"/>
          <p:nvPr/>
        </p:nvPicPr>
        <p:blipFill rotWithShape="1">
          <a:blip r:embed="rId3">
            <a:alphaModFix/>
          </a:blip>
          <a:srcRect b="5556" l="0" r="0" t="5558"/>
          <a:stretch/>
        </p:blipFill>
        <p:spPr>
          <a:xfrm>
            <a:off x="8420100" y="4586287"/>
            <a:ext cx="714375" cy="549650"/>
          </a:xfrm>
          <a:prstGeom prst="rect">
            <a:avLst/>
          </a:prstGeom>
          <a:noFill/>
          <a:ln>
            <a:noFill/>
          </a:ln>
        </p:spPr>
      </p:pic>
      <p:sp>
        <p:nvSpPr>
          <p:cNvPr id="50" name="Google Shape;50;p23"/>
          <p:cNvSpPr txBox="1"/>
          <p:nvPr/>
        </p:nvSpPr>
        <p:spPr>
          <a:xfrm>
            <a:off x="698115" y="1348104"/>
            <a:ext cx="7747770" cy="801371"/>
          </a:xfrm>
          <a:prstGeom prst="rect">
            <a:avLst/>
          </a:prstGeom>
          <a:noFill/>
          <a:ln>
            <a:noFill/>
          </a:ln>
        </p:spPr>
        <p:txBody>
          <a:bodyPr anchorCtr="0" anchor="ctr" bIns="24100" lIns="24100" spcFirstLastPara="1" rIns="24100" wrap="square" tIns="24100">
            <a:noAutofit/>
          </a:bodyPr>
          <a:lstStyle/>
          <a:p>
            <a:pPr indent="0" lvl="0" marL="0" marR="0" rtl="0" algn="ctr">
              <a:lnSpc>
                <a:spcPct val="100000"/>
              </a:lnSpc>
              <a:spcBef>
                <a:spcPts val="0"/>
              </a:spcBef>
              <a:spcAft>
                <a:spcPts val="0"/>
              </a:spcAft>
              <a:buClr>
                <a:srgbClr val="FFFFFF"/>
              </a:buClr>
              <a:buSzPts val="3500"/>
              <a:buFont typeface="Arial"/>
              <a:buNone/>
            </a:pPr>
            <a:r>
              <a:rPr b="1" i="0" lang="en" sz="3500" u="none" cap="none" strike="noStrike">
                <a:solidFill>
                  <a:srgbClr val="FFFFFF"/>
                </a:solidFill>
                <a:latin typeface="Arial"/>
                <a:ea typeface="Arial"/>
                <a:cs typeface="Arial"/>
                <a:sym typeface="Arial"/>
              </a:rPr>
              <a:t>“QUOTE”</a:t>
            </a:r>
            <a:endParaRPr b="0" i="0" sz="500" u="none" cap="none" strike="noStrike">
              <a:solidFill>
                <a:srgbClr val="000000"/>
              </a:solidFill>
              <a:latin typeface="Arial"/>
              <a:ea typeface="Arial"/>
              <a:cs typeface="Arial"/>
              <a:sym typeface="Arial"/>
            </a:endParaRPr>
          </a:p>
        </p:txBody>
      </p:sp>
      <p:sp>
        <p:nvSpPr>
          <p:cNvPr id="51" name="Google Shape;51;p23"/>
          <p:cNvSpPr txBox="1"/>
          <p:nvPr/>
        </p:nvSpPr>
        <p:spPr>
          <a:xfrm>
            <a:off x="4358181" y="3985374"/>
            <a:ext cx="427639" cy="185826"/>
          </a:xfrm>
          <a:prstGeom prst="rect">
            <a:avLst/>
          </a:prstGeom>
          <a:noFill/>
          <a:ln>
            <a:noFill/>
          </a:ln>
        </p:spPr>
        <p:txBody>
          <a:bodyPr anchorCtr="0" anchor="ctr" bIns="14275" lIns="14275" spcFirstLastPara="1" rIns="14275" wrap="square" tIns="14275">
            <a:noAutofit/>
          </a:bodyPr>
          <a:lstStyle/>
          <a:p>
            <a:pPr indent="0" lvl="0" marL="0" marR="0" rtl="0" algn="ctr">
              <a:lnSpc>
                <a:spcPct val="100000"/>
              </a:lnSpc>
              <a:spcBef>
                <a:spcPts val="0"/>
              </a:spcBef>
              <a:spcAft>
                <a:spcPts val="0"/>
              </a:spcAft>
              <a:buClr>
                <a:srgbClr val="FFFFFF"/>
              </a:buClr>
              <a:buSzPts val="1100"/>
              <a:buFont typeface="Arial"/>
              <a:buNone/>
            </a:pPr>
            <a:r>
              <a:rPr b="0" i="1" lang="en" sz="1100" u="none" cap="none" strike="noStrike">
                <a:solidFill>
                  <a:srgbClr val="FFFFFF"/>
                </a:solidFill>
                <a:latin typeface="Arial"/>
                <a:ea typeface="Arial"/>
                <a:cs typeface="Arial"/>
                <a:sym typeface="Arial"/>
              </a:rPr>
              <a:t>- Type</a:t>
            </a:r>
            <a:endParaRPr b="0" i="0" sz="500" u="none" cap="none" strike="noStrike">
              <a:solidFill>
                <a:srgbClr val="000000"/>
              </a:solidFill>
              <a:latin typeface="Arial"/>
              <a:ea typeface="Arial"/>
              <a:cs typeface="Arial"/>
              <a:sym typeface="Arial"/>
            </a:endParaRPr>
          </a:p>
        </p:txBody>
      </p:sp>
      <p:sp>
        <p:nvSpPr>
          <p:cNvPr id="52" name="Google Shape;52;p23"/>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lue" showMasterSp="0">
  <p:cSld name="Quote Blu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4"/>
          <p:cNvSpPr txBox="1"/>
          <p:nvPr>
            <p:ph idx="1" type="body"/>
          </p:nvPr>
        </p:nvSpPr>
        <p:spPr>
          <a:xfrm>
            <a:off x="698115" y="1348104"/>
            <a:ext cx="7747770" cy="801371"/>
          </a:xfrm>
          <a:prstGeom prst="rect">
            <a:avLst/>
          </a:prstGeom>
          <a:noFill/>
          <a:ln>
            <a:noFill/>
          </a:ln>
        </p:spPr>
        <p:txBody>
          <a:bodyPr anchorCtr="0" anchor="ctr" bIns="24100" lIns="24100" spcFirstLastPara="1" rIns="24100" wrap="square" tIns="24100">
            <a:noAutofit/>
          </a:bodyPr>
          <a:lstStyle>
            <a:lvl1pPr indent="-228600" lvl="0" marL="457200" algn="ctr">
              <a:lnSpc>
                <a:spcPct val="100000"/>
              </a:lnSpc>
              <a:spcBef>
                <a:spcPts val="0"/>
              </a:spcBef>
              <a:spcAft>
                <a:spcPts val="0"/>
              </a:spcAft>
              <a:buClr>
                <a:srgbClr val="FFFFFF"/>
              </a:buClr>
              <a:buSzPts val="3500"/>
              <a:buFont typeface="Arial"/>
              <a:buNone/>
              <a:defRPr b="1" sz="3500"/>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sp>
        <p:nvSpPr>
          <p:cNvPr id="55" name="Google Shape;55;p24"/>
          <p:cNvSpPr txBox="1"/>
          <p:nvPr>
            <p:ph idx="2" type="body"/>
          </p:nvPr>
        </p:nvSpPr>
        <p:spPr>
          <a:xfrm>
            <a:off x="4358181" y="3985374"/>
            <a:ext cx="427639" cy="185826"/>
          </a:xfrm>
          <a:prstGeom prst="rect">
            <a:avLst/>
          </a:prstGeom>
          <a:noFill/>
          <a:ln>
            <a:noFill/>
          </a:ln>
        </p:spPr>
        <p:txBody>
          <a:bodyPr anchorCtr="0" anchor="ctr" bIns="14275" lIns="14275" spcFirstLastPara="1" rIns="14275" wrap="square" tIns="14275">
            <a:noAutofit/>
          </a:bodyPr>
          <a:lstStyle>
            <a:lvl1pPr indent="-228600" lvl="0" marL="457200" algn="ctr">
              <a:lnSpc>
                <a:spcPct val="100000"/>
              </a:lnSpc>
              <a:spcBef>
                <a:spcPts val="0"/>
              </a:spcBef>
              <a:spcAft>
                <a:spcPts val="0"/>
              </a:spcAft>
              <a:buClr>
                <a:srgbClr val="FFFFFF"/>
              </a:buClr>
              <a:buSzPts val="1100"/>
              <a:buFont typeface="Arial"/>
              <a:buNone/>
              <a:defRPr i="1" sz="1100" cap="none"/>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pic>
        <p:nvPicPr>
          <p:cNvPr descr="boisestate-B-orange-whiteoutline.png" id="56" name="Google Shape;56;p24"/>
          <p:cNvPicPr preferRelativeResize="0"/>
          <p:nvPr/>
        </p:nvPicPr>
        <p:blipFill rotWithShape="1">
          <a:blip r:embed="rId3">
            <a:alphaModFix/>
          </a:blip>
          <a:srcRect b="5676" l="0" r="0" t="5676"/>
          <a:stretch/>
        </p:blipFill>
        <p:spPr>
          <a:xfrm>
            <a:off x="8420100" y="4586288"/>
            <a:ext cx="714375" cy="548201"/>
          </a:xfrm>
          <a:prstGeom prst="rect">
            <a:avLst/>
          </a:prstGeom>
          <a:noFill/>
          <a:ln>
            <a:noFill/>
          </a:ln>
        </p:spPr>
      </p:pic>
      <p:sp>
        <p:nvSpPr>
          <p:cNvPr id="57" name="Google Shape;57;p24"/>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Me" showMasterSp="0">
  <p:cSld name="About Me">
    <p:bg>
      <p:bgPr>
        <a:solidFill>
          <a:srgbClr val="FFFFFF"/>
        </a:solidFill>
      </p:bgPr>
    </p:bg>
    <p:spTree>
      <p:nvGrpSpPr>
        <p:cNvPr id="58" name="Shape 58"/>
        <p:cNvGrpSpPr/>
        <p:nvPr/>
      </p:nvGrpSpPr>
      <p:grpSpPr>
        <a:xfrm>
          <a:off x="0" y="0"/>
          <a:ext cx="0" cy="0"/>
          <a:chOff x="0" y="0"/>
          <a:chExt cx="0" cy="0"/>
        </a:xfrm>
      </p:grpSpPr>
      <p:sp>
        <p:nvSpPr>
          <p:cNvPr id="59" name="Google Shape;59;p25"/>
          <p:cNvSpPr/>
          <p:nvPr>
            <p:ph idx="2" type="pic"/>
          </p:nvPr>
        </p:nvSpPr>
        <p:spPr>
          <a:xfrm>
            <a:off x="809985" y="845856"/>
            <a:ext cx="1702638" cy="1702638"/>
          </a:xfrm>
          <a:prstGeom prst="rect">
            <a:avLst/>
          </a:prstGeom>
          <a:noFill/>
          <a:ln>
            <a:noFill/>
          </a:ln>
        </p:spPr>
        <p:txBody>
          <a:bodyPr anchorCtr="0" anchor="t" bIns="17150" lIns="34275" spcFirstLastPara="1" rIns="34275" wrap="square" tIns="17150">
            <a:noAutofit/>
          </a:bodyPr>
          <a:lstStyle>
            <a:lvl1pPr lvl="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lvl="1"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2pPr>
            <a:lvl3pPr lvl="2"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3pPr>
            <a:lvl4pPr lvl="3"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4pPr>
            <a:lvl5pPr lvl="4"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5pPr>
            <a:lvl6pPr lvl="5"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6pPr>
            <a:lvl7pPr lvl="6"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7pPr>
            <a:lvl8pPr lvl="7"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8pPr>
            <a:lvl9pPr lvl="8"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9pPr>
          </a:lstStyle>
          <a:p/>
        </p:txBody>
      </p:sp>
      <p:cxnSp>
        <p:nvCxnSpPr>
          <p:cNvPr id="60" name="Google Shape;60;p25"/>
          <p:cNvCxnSpPr/>
          <p:nvPr/>
        </p:nvCxnSpPr>
        <p:spPr>
          <a:xfrm rot="10800000">
            <a:off x="3450590" y="463712"/>
            <a:ext cx="0" cy="4216076"/>
          </a:xfrm>
          <a:prstGeom prst="straightConnector1">
            <a:avLst/>
          </a:prstGeom>
          <a:noFill/>
          <a:ln cap="flat" cmpd="sng" w="63500">
            <a:solidFill>
              <a:srgbClr val="002EA3"/>
            </a:solidFill>
            <a:prstDash val="solid"/>
            <a:miter lim="400000"/>
            <a:headEnd len="sm" w="sm" type="none"/>
            <a:tailEnd len="sm" w="sm" type="none"/>
          </a:ln>
        </p:spPr>
      </p:cxnSp>
      <p:sp>
        <p:nvSpPr>
          <p:cNvPr id="61" name="Google Shape;61;p25"/>
          <p:cNvSpPr txBox="1"/>
          <p:nvPr>
            <p:ph idx="1" type="body"/>
          </p:nvPr>
        </p:nvSpPr>
        <p:spPr>
          <a:xfrm>
            <a:off x="4118080" y="874232"/>
            <a:ext cx="4288731" cy="375152"/>
          </a:xfrm>
          <a:prstGeom prst="rect">
            <a:avLst/>
          </a:prstGeom>
          <a:noFill/>
          <a:ln>
            <a:noFill/>
          </a:ln>
        </p:spPr>
        <p:txBody>
          <a:bodyPr anchorCtr="0" anchor="t" bIns="24100" lIns="24100" spcFirstLastPara="1" rIns="24100" wrap="square" tIns="24100">
            <a:noAutofit/>
          </a:bodyPr>
          <a:lstStyle>
            <a:lvl1pPr indent="-228600" lvl="0" marL="457200" algn="l">
              <a:lnSpc>
                <a:spcPct val="100000"/>
              </a:lnSpc>
              <a:spcBef>
                <a:spcPts val="0"/>
              </a:spcBef>
              <a:spcAft>
                <a:spcPts val="0"/>
              </a:spcAft>
              <a:buClr>
                <a:srgbClr val="D84200"/>
              </a:buClr>
              <a:buSzPts val="1900"/>
              <a:buFont typeface="Arial"/>
              <a:buNone/>
              <a:defRPr b="1" sz="1900" cap="none">
                <a:solidFill>
                  <a:srgbClr val="D84200"/>
                </a:solidFill>
              </a:defRPr>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sp>
        <p:nvSpPr>
          <p:cNvPr id="62" name="Google Shape;62;p25"/>
          <p:cNvSpPr txBox="1"/>
          <p:nvPr>
            <p:ph idx="3" type="body"/>
          </p:nvPr>
        </p:nvSpPr>
        <p:spPr>
          <a:xfrm>
            <a:off x="4118080" y="1629572"/>
            <a:ext cx="4288731" cy="2512820"/>
          </a:xfrm>
          <a:prstGeom prst="rect">
            <a:avLst/>
          </a:prstGeom>
          <a:noFill/>
          <a:ln>
            <a:noFill/>
          </a:ln>
        </p:spPr>
        <p:txBody>
          <a:bodyPr anchorCtr="0" anchor="t" bIns="24100" lIns="24100" spcFirstLastPara="1" rIns="24100" wrap="square" tIns="24100">
            <a:noAutofit/>
          </a:bodyPr>
          <a:lstStyle>
            <a:lvl1pPr indent="-228600" lvl="0" marL="457200" algn="l">
              <a:lnSpc>
                <a:spcPct val="100000"/>
              </a:lnSpc>
              <a:spcBef>
                <a:spcPts val="0"/>
              </a:spcBef>
              <a:spcAft>
                <a:spcPts val="0"/>
              </a:spcAft>
              <a:buClr>
                <a:srgbClr val="3C4542"/>
              </a:buClr>
              <a:buSzPts val="1700"/>
              <a:buFont typeface="Arial"/>
              <a:buNone/>
              <a:defRPr sz="1700" cap="none">
                <a:solidFill>
                  <a:srgbClr val="3C4542"/>
                </a:solidFill>
              </a:defRPr>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sp>
        <p:nvSpPr>
          <p:cNvPr id="63" name="Google Shape;63;p25"/>
          <p:cNvSpPr txBox="1"/>
          <p:nvPr>
            <p:ph idx="4" type="body"/>
          </p:nvPr>
        </p:nvSpPr>
        <p:spPr>
          <a:xfrm>
            <a:off x="539509" y="2760667"/>
            <a:ext cx="2243590" cy="250631"/>
          </a:xfrm>
          <a:prstGeom prst="rect">
            <a:avLst/>
          </a:prstGeom>
          <a:noFill/>
          <a:ln>
            <a:noFill/>
          </a:ln>
        </p:spPr>
        <p:txBody>
          <a:bodyPr anchorCtr="0" anchor="ctr" bIns="14275" lIns="14275" spcFirstLastPara="1" rIns="14275" wrap="square" tIns="14275">
            <a:noAutofit/>
          </a:bodyPr>
          <a:lstStyle>
            <a:lvl1pPr indent="-228600" lvl="0" marL="457200" algn="ctr">
              <a:lnSpc>
                <a:spcPct val="100000"/>
              </a:lnSpc>
              <a:spcBef>
                <a:spcPts val="0"/>
              </a:spcBef>
              <a:spcAft>
                <a:spcPts val="0"/>
              </a:spcAft>
              <a:buClr>
                <a:srgbClr val="002EA3"/>
              </a:buClr>
              <a:buSzPts val="1600"/>
              <a:buFont typeface="Arial"/>
              <a:buNone/>
              <a:defRPr b="1" sz="1600">
                <a:solidFill>
                  <a:srgbClr val="002EA3"/>
                </a:solidFill>
              </a:defRPr>
            </a:lvl1pPr>
            <a:lvl2pPr indent="-228600" lvl="1" marL="914400" algn="ctr">
              <a:lnSpc>
                <a:spcPct val="100000"/>
              </a:lnSpc>
              <a:spcBef>
                <a:spcPts val="700"/>
              </a:spcBef>
              <a:spcAft>
                <a:spcPts val="0"/>
              </a:spcAft>
              <a:buClr>
                <a:srgbClr val="FFFFFF"/>
              </a:buClr>
              <a:buSzPts val="700"/>
              <a:buNone/>
              <a:defRPr/>
            </a:lvl2pPr>
            <a:lvl3pPr indent="-228600" lvl="2" marL="1371600" algn="ctr">
              <a:lnSpc>
                <a:spcPct val="100000"/>
              </a:lnSpc>
              <a:spcBef>
                <a:spcPts val="700"/>
              </a:spcBef>
              <a:spcAft>
                <a:spcPts val="0"/>
              </a:spcAft>
              <a:buClr>
                <a:srgbClr val="FFFFFF"/>
              </a:buClr>
              <a:buSzPts val="700"/>
              <a:buNone/>
              <a:defRPr/>
            </a:lvl3pPr>
            <a:lvl4pPr indent="-228600" lvl="3" marL="1828800" algn="ctr">
              <a:lnSpc>
                <a:spcPct val="100000"/>
              </a:lnSpc>
              <a:spcBef>
                <a:spcPts val="700"/>
              </a:spcBef>
              <a:spcAft>
                <a:spcPts val="0"/>
              </a:spcAft>
              <a:buClr>
                <a:srgbClr val="FFFFFF"/>
              </a:buClr>
              <a:buSzPts val="700"/>
              <a:buNone/>
              <a:defRPr/>
            </a:lvl4pPr>
            <a:lvl5pPr indent="-228600" lvl="4" marL="2286000" algn="ctr">
              <a:lnSpc>
                <a:spcPct val="100000"/>
              </a:lnSpc>
              <a:spcBef>
                <a:spcPts val="700"/>
              </a:spcBef>
              <a:spcAft>
                <a:spcPts val="0"/>
              </a:spcAft>
              <a:buClr>
                <a:srgbClr val="FFFFFF"/>
              </a:buClr>
              <a:buSzPts val="700"/>
              <a:buNone/>
              <a:defRPr/>
            </a:lvl5pPr>
            <a:lvl6pPr indent="-228600" lvl="5" marL="2743200" algn="ctr">
              <a:lnSpc>
                <a:spcPct val="100000"/>
              </a:lnSpc>
              <a:spcBef>
                <a:spcPts val="700"/>
              </a:spcBef>
              <a:spcAft>
                <a:spcPts val="0"/>
              </a:spcAft>
              <a:buClr>
                <a:srgbClr val="FFFFFF"/>
              </a:buClr>
              <a:buSzPts val="700"/>
              <a:buNone/>
              <a:defRPr/>
            </a:lvl6pPr>
            <a:lvl7pPr indent="-228600" lvl="6" marL="3200400" algn="ctr">
              <a:lnSpc>
                <a:spcPct val="100000"/>
              </a:lnSpc>
              <a:spcBef>
                <a:spcPts val="700"/>
              </a:spcBef>
              <a:spcAft>
                <a:spcPts val="0"/>
              </a:spcAft>
              <a:buClr>
                <a:srgbClr val="FFFFFF"/>
              </a:buClr>
              <a:buSzPts val="700"/>
              <a:buNone/>
              <a:defRPr/>
            </a:lvl7pPr>
            <a:lvl8pPr indent="-228600" lvl="7" marL="3657600" algn="ctr">
              <a:lnSpc>
                <a:spcPct val="100000"/>
              </a:lnSpc>
              <a:spcBef>
                <a:spcPts val="700"/>
              </a:spcBef>
              <a:spcAft>
                <a:spcPts val="0"/>
              </a:spcAft>
              <a:buClr>
                <a:srgbClr val="FFFFFF"/>
              </a:buClr>
              <a:buSzPts val="700"/>
              <a:buNone/>
              <a:defRPr/>
            </a:lvl8pPr>
            <a:lvl9pPr indent="-228600" lvl="8" marL="4114800" algn="ctr">
              <a:lnSpc>
                <a:spcPct val="100000"/>
              </a:lnSpc>
              <a:spcBef>
                <a:spcPts val="700"/>
              </a:spcBef>
              <a:spcAft>
                <a:spcPts val="0"/>
              </a:spcAft>
              <a:buClr>
                <a:srgbClr val="FFFFFF"/>
              </a:buClr>
              <a:buSzPts val="700"/>
              <a:buNone/>
              <a:defRPr/>
            </a:lvl9pPr>
          </a:lstStyle>
          <a:p/>
        </p:txBody>
      </p:sp>
      <p:pic>
        <p:nvPicPr>
          <p:cNvPr descr="boisestate-B-2color.png" id="64" name="Google Shape;64;p25"/>
          <p:cNvPicPr preferRelativeResize="0"/>
          <p:nvPr/>
        </p:nvPicPr>
        <p:blipFill rotWithShape="1">
          <a:blip r:embed="rId2">
            <a:alphaModFix/>
          </a:blip>
          <a:srcRect b="5598" l="0" r="0" t="5599"/>
          <a:stretch/>
        </p:blipFill>
        <p:spPr>
          <a:xfrm>
            <a:off x="8420100" y="4586287"/>
            <a:ext cx="714375" cy="549158"/>
          </a:xfrm>
          <a:prstGeom prst="rect">
            <a:avLst/>
          </a:prstGeom>
          <a:noFill/>
          <a:ln>
            <a:noFill/>
          </a:ln>
        </p:spPr>
      </p:pic>
      <p:sp>
        <p:nvSpPr>
          <p:cNvPr id="65" name="Google Shape;65;p25"/>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0.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11" Type="http://schemas.openxmlformats.org/officeDocument/2006/relationships/slideLayout" Target="../slideLayouts/slideLayout20.xml"/><Relationship Id="rId22" Type="http://schemas.openxmlformats.org/officeDocument/2006/relationships/theme" Target="../theme/theme2.xml"/><Relationship Id="rId10" Type="http://schemas.openxmlformats.org/officeDocument/2006/relationships/slideLayout" Target="../slideLayouts/slideLayout19.xml"/><Relationship Id="rId21" Type="http://schemas.openxmlformats.org/officeDocument/2006/relationships/slideLayout" Target="../slideLayouts/slideLayout30.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1.jpg"/><Relationship Id="rId2" Type="http://schemas.openxmlformats.org/officeDocument/2006/relationships/image" Target="../media/image20.jpg"/><Relationship Id="rId3" Type="http://schemas.openxmlformats.org/officeDocument/2006/relationships/image" Target="../media/image14.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slideLayout" Target="../slideLayouts/slideLayout28.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4"/>
          <p:cNvSpPr/>
          <p:nvPr/>
        </p:nvSpPr>
        <p:spPr>
          <a:xfrm>
            <a:off x="2286000" y="-8640"/>
            <a:ext cx="4572000" cy="4324350"/>
          </a:xfrm>
          <a:prstGeom prst="rect">
            <a:avLst/>
          </a:prstGeom>
          <a:solidFill>
            <a:srgbClr val="002EA3">
              <a:alpha val="88627"/>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1" sz="1700" u="none" cap="none" strike="noStrike">
              <a:solidFill>
                <a:srgbClr val="FFFFFF"/>
              </a:solidFill>
              <a:latin typeface="Arial"/>
              <a:ea typeface="Arial"/>
              <a:cs typeface="Arial"/>
              <a:sym typeface="Arial"/>
            </a:endParaRPr>
          </a:p>
        </p:txBody>
      </p:sp>
      <p:pic>
        <p:nvPicPr>
          <p:cNvPr descr="BoiseState-PrimaryMark-OrangeWhiteOutline-D64309.png" id="7" name="Google Shape;7;p14"/>
          <p:cNvPicPr preferRelativeResize="0"/>
          <p:nvPr/>
        </p:nvPicPr>
        <p:blipFill rotWithShape="1">
          <a:blip r:embed="rId2">
            <a:alphaModFix/>
          </a:blip>
          <a:srcRect b="0" l="0" r="0" t="0"/>
          <a:stretch/>
        </p:blipFill>
        <p:spPr>
          <a:xfrm>
            <a:off x="3586163" y="3371850"/>
            <a:ext cx="1976438" cy="633882"/>
          </a:xfrm>
          <a:prstGeom prst="rect">
            <a:avLst/>
          </a:prstGeom>
          <a:noFill/>
          <a:ln>
            <a:noFill/>
          </a:ln>
        </p:spPr>
      </p:pic>
      <p:sp>
        <p:nvSpPr>
          <p:cNvPr id="8" name="Google Shape;8;p14"/>
          <p:cNvSpPr txBox="1"/>
          <p:nvPr>
            <p:ph type="title"/>
          </p:nvPr>
        </p:nvSpPr>
        <p:spPr>
          <a:xfrm>
            <a:off x="365760" y="1136226"/>
            <a:ext cx="4145280" cy="784014"/>
          </a:xfrm>
          <a:prstGeom prst="rect">
            <a:avLst/>
          </a:prstGeom>
          <a:noFill/>
          <a:ln>
            <a:noFill/>
          </a:ln>
        </p:spPr>
        <p:txBody>
          <a:bodyPr anchorCtr="0" anchor="ctr" bIns="24100" lIns="24100" spcFirstLastPara="1" rIns="24100" wrap="square" tIns="24100">
            <a:noAutofit/>
          </a:bodyPr>
          <a:lstStyle>
            <a:lvl1pPr lvl="0" marR="0" rtl="0" algn="ctr">
              <a:lnSpc>
                <a:spcPct val="100000"/>
              </a:lnSpc>
              <a:spcBef>
                <a:spcPts val="0"/>
              </a:spcBef>
              <a:spcAft>
                <a:spcPts val="0"/>
              </a:spcAft>
              <a:buClr>
                <a:srgbClr val="002EA3"/>
              </a:buClr>
              <a:buSzPts val="1900"/>
              <a:buFont typeface="Arial"/>
              <a:buNone/>
              <a:defRPr b="1" i="0" sz="1900" u="none" cap="none" strike="noStrike">
                <a:solidFill>
                  <a:srgbClr val="002EA3"/>
                </a:solidFill>
                <a:latin typeface="Arial"/>
                <a:ea typeface="Arial"/>
                <a:cs typeface="Arial"/>
                <a:sym typeface="Arial"/>
              </a:defRPr>
            </a:lvl1pPr>
            <a:lvl2pPr lvl="1" marR="0" rtl="0" algn="ctr">
              <a:lnSpc>
                <a:spcPct val="100000"/>
              </a:lnSpc>
              <a:spcBef>
                <a:spcPts val="0"/>
              </a:spcBef>
              <a:spcAft>
                <a:spcPts val="0"/>
              </a:spcAft>
              <a:buClr>
                <a:srgbClr val="002EA3"/>
              </a:buClr>
              <a:buSzPts val="1900"/>
              <a:buFont typeface="Arial"/>
              <a:buNone/>
              <a:defRPr b="1" i="0" sz="1900" u="none" cap="none" strike="noStrike">
                <a:solidFill>
                  <a:srgbClr val="002EA3"/>
                </a:solidFill>
                <a:latin typeface="Arial"/>
                <a:ea typeface="Arial"/>
                <a:cs typeface="Arial"/>
                <a:sym typeface="Arial"/>
              </a:defRPr>
            </a:lvl2pPr>
            <a:lvl3pPr lvl="2" marR="0" rtl="0" algn="ctr">
              <a:lnSpc>
                <a:spcPct val="100000"/>
              </a:lnSpc>
              <a:spcBef>
                <a:spcPts val="0"/>
              </a:spcBef>
              <a:spcAft>
                <a:spcPts val="0"/>
              </a:spcAft>
              <a:buClr>
                <a:srgbClr val="002EA3"/>
              </a:buClr>
              <a:buSzPts val="1900"/>
              <a:buFont typeface="Arial"/>
              <a:buNone/>
              <a:defRPr b="1" i="0" sz="1900" u="none" cap="none" strike="noStrike">
                <a:solidFill>
                  <a:srgbClr val="002EA3"/>
                </a:solidFill>
                <a:latin typeface="Arial"/>
                <a:ea typeface="Arial"/>
                <a:cs typeface="Arial"/>
                <a:sym typeface="Arial"/>
              </a:defRPr>
            </a:lvl3pPr>
            <a:lvl4pPr lvl="3" marR="0" rtl="0" algn="ctr">
              <a:lnSpc>
                <a:spcPct val="100000"/>
              </a:lnSpc>
              <a:spcBef>
                <a:spcPts val="0"/>
              </a:spcBef>
              <a:spcAft>
                <a:spcPts val="0"/>
              </a:spcAft>
              <a:buClr>
                <a:srgbClr val="002EA3"/>
              </a:buClr>
              <a:buSzPts val="1900"/>
              <a:buFont typeface="Arial"/>
              <a:buNone/>
              <a:defRPr b="1" i="0" sz="1900" u="none" cap="none" strike="noStrike">
                <a:solidFill>
                  <a:srgbClr val="002EA3"/>
                </a:solidFill>
                <a:latin typeface="Arial"/>
                <a:ea typeface="Arial"/>
                <a:cs typeface="Arial"/>
                <a:sym typeface="Arial"/>
              </a:defRPr>
            </a:lvl4pPr>
            <a:lvl5pPr lvl="4" marR="0" rtl="0" algn="ctr">
              <a:lnSpc>
                <a:spcPct val="100000"/>
              </a:lnSpc>
              <a:spcBef>
                <a:spcPts val="0"/>
              </a:spcBef>
              <a:spcAft>
                <a:spcPts val="0"/>
              </a:spcAft>
              <a:buClr>
                <a:srgbClr val="002EA3"/>
              </a:buClr>
              <a:buSzPts val="1900"/>
              <a:buFont typeface="Arial"/>
              <a:buNone/>
              <a:defRPr b="1" i="0" sz="1900" u="none" cap="none" strike="noStrike">
                <a:solidFill>
                  <a:srgbClr val="002EA3"/>
                </a:solidFill>
                <a:latin typeface="Arial"/>
                <a:ea typeface="Arial"/>
                <a:cs typeface="Arial"/>
                <a:sym typeface="Arial"/>
              </a:defRPr>
            </a:lvl5pPr>
            <a:lvl6pPr lvl="5" marR="0" rtl="0" algn="ctr">
              <a:lnSpc>
                <a:spcPct val="100000"/>
              </a:lnSpc>
              <a:spcBef>
                <a:spcPts val="0"/>
              </a:spcBef>
              <a:spcAft>
                <a:spcPts val="0"/>
              </a:spcAft>
              <a:buClr>
                <a:srgbClr val="002EA3"/>
              </a:buClr>
              <a:buSzPts val="1900"/>
              <a:buFont typeface="Arial"/>
              <a:buNone/>
              <a:defRPr b="1" i="0" sz="1900" u="none" cap="none" strike="noStrike">
                <a:solidFill>
                  <a:srgbClr val="002EA3"/>
                </a:solidFill>
                <a:latin typeface="Arial"/>
                <a:ea typeface="Arial"/>
                <a:cs typeface="Arial"/>
                <a:sym typeface="Arial"/>
              </a:defRPr>
            </a:lvl6pPr>
            <a:lvl7pPr lvl="6" marR="0" rtl="0" algn="ctr">
              <a:lnSpc>
                <a:spcPct val="100000"/>
              </a:lnSpc>
              <a:spcBef>
                <a:spcPts val="0"/>
              </a:spcBef>
              <a:spcAft>
                <a:spcPts val="0"/>
              </a:spcAft>
              <a:buClr>
                <a:srgbClr val="002EA3"/>
              </a:buClr>
              <a:buSzPts val="1900"/>
              <a:buFont typeface="Arial"/>
              <a:buNone/>
              <a:defRPr b="1" i="0" sz="1900" u="none" cap="none" strike="noStrike">
                <a:solidFill>
                  <a:srgbClr val="002EA3"/>
                </a:solidFill>
                <a:latin typeface="Arial"/>
                <a:ea typeface="Arial"/>
                <a:cs typeface="Arial"/>
                <a:sym typeface="Arial"/>
              </a:defRPr>
            </a:lvl7pPr>
            <a:lvl8pPr lvl="7" marR="0" rtl="0" algn="ctr">
              <a:lnSpc>
                <a:spcPct val="100000"/>
              </a:lnSpc>
              <a:spcBef>
                <a:spcPts val="0"/>
              </a:spcBef>
              <a:spcAft>
                <a:spcPts val="0"/>
              </a:spcAft>
              <a:buClr>
                <a:srgbClr val="002EA3"/>
              </a:buClr>
              <a:buSzPts val="1900"/>
              <a:buFont typeface="Arial"/>
              <a:buNone/>
              <a:defRPr b="1" i="0" sz="1900" u="none" cap="none" strike="noStrike">
                <a:solidFill>
                  <a:srgbClr val="002EA3"/>
                </a:solidFill>
                <a:latin typeface="Arial"/>
                <a:ea typeface="Arial"/>
                <a:cs typeface="Arial"/>
                <a:sym typeface="Arial"/>
              </a:defRPr>
            </a:lvl8pPr>
            <a:lvl9pPr lvl="8" marR="0" rtl="0" algn="ctr">
              <a:lnSpc>
                <a:spcPct val="100000"/>
              </a:lnSpc>
              <a:spcBef>
                <a:spcPts val="0"/>
              </a:spcBef>
              <a:spcAft>
                <a:spcPts val="0"/>
              </a:spcAft>
              <a:buClr>
                <a:srgbClr val="002EA3"/>
              </a:buClr>
              <a:buSzPts val="1900"/>
              <a:buFont typeface="Arial"/>
              <a:buNone/>
              <a:defRPr b="1" i="0" sz="1900" u="none" cap="none" strike="noStrike">
                <a:solidFill>
                  <a:srgbClr val="002EA3"/>
                </a:solidFill>
                <a:latin typeface="Arial"/>
                <a:ea typeface="Arial"/>
                <a:cs typeface="Arial"/>
                <a:sym typeface="Arial"/>
              </a:defRPr>
            </a:lvl9pPr>
          </a:lstStyle>
          <a:p/>
        </p:txBody>
      </p:sp>
      <p:sp>
        <p:nvSpPr>
          <p:cNvPr id="9" name="Google Shape;9;p14"/>
          <p:cNvSpPr txBox="1"/>
          <p:nvPr>
            <p:ph idx="1" type="body"/>
          </p:nvPr>
        </p:nvSpPr>
        <p:spPr>
          <a:xfrm>
            <a:off x="1366910" y="264779"/>
            <a:ext cx="2142979" cy="1571133"/>
          </a:xfrm>
          <a:prstGeom prst="rect">
            <a:avLst/>
          </a:prstGeom>
          <a:noFill/>
          <a:ln>
            <a:noFill/>
          </a:ln>
        </p:spPr>
        <p:txBody>
          <a:bodyPr anchorCtr="0" anchor="ctr" bIns="24100" lIns="24100" spcFirstLastPara="1" rIns="24100" wrap="square" tIns="24100">
            <a:noAutofit/>
          </a:bodyPr>
          <a:lstStyle>
            <a:lvl1pPr indent="-228600" lvl="0" marL="45720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1pPr>
            <a:lvl2pPr indent="-228600" lvl="1" marL="91440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2pPr>
            <a:lvl3pPr indent="-228600" lvl="2" marL="137160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3pPr>
            <a:lvl4pPr indent="-228600" lvl="3" marL="182880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4pPr>
            <a:lvl5pPr indent="-228600" lvl="4" marL="228600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5pPr>
            <a:lvl6pPr indent="-228600" lvl="5" marL="274320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6pPr>
            <a:lvl7pPr indent="-228600" lvl="6" marL="320040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7pPr>
            <a:lvl8pPr indent="-228600" lvl="7" marL="365760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8pPr>
            <a:lvl9pPr indent="-228600" lvl="8" marL="4114800" marR="0" rtl="0" algn="ctr">
              <a:lnSpc>
                <a:spcPct val="100000"/>
              </a:lnSpc>
              <a:spcBef>
                <a:spcPts val="700"/>
              </a:spcBef>
              <a:spcAft>
                <a:spcPts val="0"/>
              </a:spcAft>
              <a:buClr>
                <a:srgbClr val="FFFFFF"/>
              </a:buClr>
              <a:buSzPts val="2200"/>
              <a:buFont typeface="Arial"/>
              <a:buNone/>
              <a:defRPr b="0" i="0" sz="2200" u="none" cap="none" strike="noStrike">
                <a:solidFill>
                  <a:srgbClr val="FFFFFF"/>
                </a:solidFill>
                <a:latin typeface="Arial"/>
                <a:ea typeface="Arial"/>
                <a:cs typeface="Arial"/>
                <a:sym typeface="Arial"/>
              </a:defRPr>
            </a:lvl9pPr>
          </a:lstStyle>
          <a:p/>
        </p:txBody>
      </p:sp>
      <p:sp>
        <p:nvSpPr>
          <p:cNvPr id="10" name="Google Shape;10;p14"/>
          <p:cNvSpPr txBox="1"/>
          <p:nvPr>
            <p:ph idx="12" type="sldNum"/>
          </p:nvPr>
        </p:nvSpPr>
        <p:spPr>
          <a:xfrm>
            <a:off x="3495040" y="3256882"/>
            <a:ext cx="1137920" cy="266343"/>
          </a:xfrm>
          <a:prstGeom prst="rect">
            <a:avLst/>
          </a:prstGeom>
          <a:noFill/>
          <a:ln>
            <a:noFill/>
          </a:ln>
        </p:spPr>
        <p:txBody>
          <a:bodyPr anchorCtr="0" anchor="ctr" bIns="24100" lIns="24100" spcFirstLastPara="1" rIns="24100" wrap="square" tIns="24100">
            <a:noAutofit/>
          </a:bodyPr>
          <a:lstStyle>
            <a:lvl1pPr indent="0" lvl="0" marL="0" marR="0" rtl="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1700"/>
              <a:buFont typeface="Arial"/>
              <a:buNone/>
              <a:defRPr b="0" i="1" sz="1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1">
            <a:alphaModFix/>
          </a:blip>
          <a:srcRect b="0" l="0" r="0" t="0"/>
          <a:stretch/>
        </p:blipFill>
        <p:spPr>
          <a:xfrm>
            <a:off x="0" y="0"/>
            <a:ext cx="9144000" cy="628500"/>
          </a:xfrm>
          <a:prstGeom prst="rect">
            <a:avLst/>
          </a:prstGeom>
          <a:noFill/>
          <a:ln>
            <a:noFill/>
          </a:ln>
        </p:spPr>
      </p:pic>
      <p:pic>
        <p:nvPicPr>
          <p:cNvPr id="77" name="Google Shape;77;p16"/>
          <p:cNvPicPr preferRelativeResize="0"/>
          <p:nvPr/>
        </p:nvPicPr>
        <p:blipFill rotWithShape="1">
          <a:blip r:embed="rId2">
            <a:alphaModFix/>
          </a:blip>
          <a:srcRect b="0" l="0" r="0" t="0"/>
          <a:stretch/>
        </p:blipFill>
        <p:spPr>
          <a:xfrm>
            <a:off x="0" y="4714811"/>
            <a:ext cx="9144000" cy="437100"/>
          </a:xfrm>
          <a:prstGeom prst="rect">
            <a:avLst/>
          </a:prstGeom>
          <a:noFill/>
          <a:ln>
            <a:noFill/>
          </a:ln>
        </p:spPr>
      </p:pic>
      <p:sp>
        <p:nvSpPr>
          <p:cNvPr id="78" name="Google Shape;78;p16"/>
          <p:cNvSpPr txBox="1"/>
          <p:nvPr>
            <p:ph type="title"/>
          </p:nvPr>
        </p:nvSpPr>
        <p:spPr>
          <a:xfrm>
            <a:off x="457200" y="628650"/>
            <a:ext cx="8229600" cy="537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9347A"/>
              </a:buClr>
              <a:buSzPts val="1400"/>
              <a:buFont typeface="Calibri"/>
              <a:buNone/>
              <a:defRPr b="0" i="0" sz="4400" u="none" cap="none" strike="noStrike">
                <a:solidFill>
                  <a:srgbClr val="09347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9" name="Google Shape;79;p1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rgbClr val="30302C"/>
              </a:buClr>
              <a:buSzPts val="3200"/>
              <a:buFont typeface="Arial"/>
              <a:buChar char="•"/>
              <a:defRPr b="0" i="0" sz="3200" u="none" cap="none" strike="noStrike">
                <a:solidFill>
                  <a:srgbClr val="30302C"/>
                </a:solidFill>
                <a:latin typeface="Calibri"/>
                <a:ea typeface="Calibri"/>
                <a:cs typeface="Calibri"/>
                <a:sym typeface="Calibri"/>
              </a:defRPr>
            </a:lvl1pPr>
            <a:lvl2pPr indent="-406400" lvl="1" marL="914400" marR="0" rtl="0" algn="l">
              <a:lnSpc>
                <a:spcPct val="100000"/>
              </a:lnSpc>
              <a:spcBef>
                <a:spcPts val="560"/>
              </a:spcBef>
              <a:spcAft>
                <a:spcPts val="0"/>
              </a:spcAft>
              <a:buClr>
                <a:srgbClr val="30302C"/>
              </a:buClr>
              <a:buSzPts val="2800"/>
              <a:buFont typeface="Arial"/>
              <a:buChar char="–"/>
              <a:defRPr b="0" i="0" sz="2800" u="none" cap="none" strike="noStrike">
                <a:solidFill>
                  <a:srgbClr val="30302C"/>
                </a:solidFill>
                <a:latin typeface="Calibri"/>
                <a:ea typeface="Calibri"/>
                <a:cs typeface="Calibri"/>
                <a:sym typeface="Calibri"/>
              </a:defRPr>
            </a:lvl2pPr>
            <a:lvl3pPr indent="-381000" lvl="2" marL="1371600" marR="0" rtl="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3pPr>
            <a:lvl4pPr indent="-355600" lvl="3" marL="1828800" marR="0" rtl="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4pPr>
            <a:lvl5pPr indent="-355600" lvl="4" marL="2286000" marR="0" rtl="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6"/>
          <p:cNvSpPr txBox="1"/>
          <p:nvPr/>
        </p:nvSpPr>
        <p:spPr>
          <a:xfrm>
            <a:off x="379541" y="4840917"/>
            <a:ext cx="17460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 2015 Boise State University</a:t>
            </a:r>
            <a:endParaRPr b="0" i="0" sz="1000" u="none" cap="none" strike="noStrike">
              <a:solidFill>
                <a:schemeClr val="lt1"/>
              </a:solidFill>
              <a:latin typeface="Calibri"/>
              <a:ea typeface="Calibri"/>
              <a:cs typeface="Calibri"/>
              <a:sym typeface="Calibri"/>
            </a:endParaRPr>
          </a:p>
        </p:txBody>
      </p:sp>
      <p:sp>
        <p:nvSpPr>
          <p:cNvPr id="81" name="Google Shape;81;p16"/>
          <p:cNvSpPr txBox="1"/>
          <p:nvPr/>
        </p:nvSpPr>
        <p:spPr>
          <a:xfrm>
            <a:off x="8305800" y="4840917"/>
            <a:ext cx="3354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chemeClr val="lt1"/>
                </a:solidFill>
                <a:latin typeface="Calibri"/>
                <a:ea typeface="Calibri"/>
                <a:cs typeface="Calibri"/>
                <a:sym typeface="Calibri"/>
              </a:rPr>
              <a:t>‹#›</a:t>
            </a:fld>
            <a:endParaRPr b="0" i="0" sz="1000" u="none" cap="none" strike="noStrike">
              <a:solidFill>
                <a:schemeClr val="lt1"/>
              </a:solidFill>
              <a:latin typeface="Calibri"/>
              <a:ea typeface="Calibri"/>
              <a:cs typeface="Calibri"/>
              <a:sym typeface="Calibri"/>
            </a:endParaRPr>
          </a:p>
        </p:txBody>
      </p:sp>
      <p:pic>
        <p:nvPicPr>
          <p:cNvPr id="82" name="Google Shape;82;p16"/>
          <p:cNvPicPr preferRelativeResize="0"/>
          <p:nvPr/>
        </p:nvPicPr>
        <p:blipFill rotWithShape="1">
          <a:blip r:embed="rId3">
            <a:alphaModFix/>
          </a:blip>
          <a:srcRect b="0" l="0" r="0" t="0"/>
          <a:stretch/>
        </p:blipFill>
        <p:spPr>
          <a:xfrm>
            <a:off x="3640931" y="129123"/>
            <a:ext cx="1862100" cy="370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books.google.com/books?id=j7MWO9kjw5wC&amp;pg=PA48&amp;dq=the+art+journal+london+1876&amp;hl=en&amp;newbks=1&amp;newbks_redir=1&amp;sa=X&amp;ved=2ahUKEwiA7PiPptrsAhVRCM0KHejRCM8Q6AEwAHoECAMQAg#v=onepage&amp;q=pointer&amp;f=false"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comments" Target="../comments/commen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3.jp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www.davegranlund.com/cartoons/2016/12/08/fake-news-and-intern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link.springer.com/chapter/10.1007/978-3-030-61841-4_1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hyperlink" Target="https://www.analyticsvidhya.com/blog/2018/06/comprehensive-guide-recommendation-engine-python/screenshot-from-2018-06-21-10-57-3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medium.com/@CharlieBeckett/why-fake-news-can-be-great-for-journalism-20ba2f309927"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hyperlink" Target="https://news.mit.edu/2018/mit-csail-machine-learning-system-detects-fake-news-from-source-100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1.png"/><Relationship Id="rId6"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hyperlink" Target="https://arxiv.org/pdf/1804.08559.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hyperlink" Target="https://www.milforddailynews.com/opinion/20170202/liccar-cartoon-fake-news?template=ampar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hyperlink" Target="https://www.snopes.com/fact-check/covid-surcharge-restaurant/" TargetMode="External"/><Relationship Id="rId7" Type="http://schemas.openxmlformats.org/officeDocument/2006/relationships/hyperlink" Target="https://www.snopes.com/fact-check/worlds-oldest-cat-phot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BoiseState-PrimaryMark-OrangeWhiteOutline-D64309.png" id="147" name="Google Shape;147;p1"/>
          <p:cNvPicPr preferRelativeResize="0"/>
          <p:nvPr/>
        </p:nvPicPr>
        <p:blipFill rotWithShape="1">
          <a:blip r:embed="rId4">
            <a:alphaModFix/>
          </a:blip>
          <a:srcRect b="0" l="0" r="0" t="0"/>
          <a:stretch/>
        </p:blipFill>
        <p:spPr>
          <a:xfrm>
            <a:off x="3586163" y="3371850"/>
            <a:ext cx="1976438" cy="633882"/>
          </a:xfrm>
          <a:prstGeom prst="rect">
            <a:avLst/>
          </a:prstGeom>
          <a:noFill/>
          <a:ln>
            <a:noFill/>
          </a:ln>
        </p:spPr>
      </p:pic>
      <p:sp>
        <p:nvSpPr>
          <p:cNvPr id="148" name="Google Shape;148;p1"/>
          <p:cNvSpPr txBox="1"/>
          <p:nvPr>
            <p:ph idx="1" type="body"/>
          </p:nvPr>
        </p:nvSpPr>
        <p:spPr>
          <a:xfrm>
            <a:off x="3086100" y="2398381"/>
            <a:ext cx="2976600" cy="593700"/>
          </a:xfrm>
          <a:prstGeom prst="rect">
            <a:avLst/>
          </a:prstGeom>
          <a:noFill/>
          <a:ln>
            <a:noFill/>
          </a:ln>
        </p:spPr>
        <p:txBody>
          <a:bodyPr anchorCtr="0" anchor="ctr" bIns="24100" lIns="24100" spcFirstLastPara="1" rIns="24100" wrap="square" tIns="24100">
            <a:noAutofit/>
          </a:bodyPr>
          <a:lstStyle/>
          <a:p>
            <a:pPr indent="0" lvl="0" marL="0" rtl="0" algn="ctr">
              <a:lnSpc>
                <a:spcPct val="100000"/>
              </a:lnSpc>
              <a:spcBef>
                <a:spcPts val="0"/>
              </a:spcBef>
              <a:spcAft>
                <a:spcPts val="0"/>
              </a:spcAft>
              <a:buClr>
                <a:schemeClr val="dk1"/>
              </a:buClr>
              <a:buSzPts val="2600"/>
              <a:buFont typeface="Arial"/>
              <a:buNone/>
            </a:pPr>
            <a:r>
              <a:rPr lang="en" sz="1800">
                <a:solidFill>
                  <a:schemeClr val="dk1"/>
                </a:solidFill>
              </a:rPr>
              <a:t>Detection, Spreading, and Mitigation Strategies</a:t>
            </a:r>
            <a:endParaRPr sz="100">
              <a:solidFill>
                <a:schemeClr val="dk1"/>
              </a:solidFill>
            </a:endParaRPr>
          </a:p>
          <a:p>
            <a:pPr indent="0" lvl="0" marL="0" rtl="0" algn="ctr">
              <a:lnSpc>
                <a:spcPct val="90000"/>
              </a:lnSpc>
              <a:spcBef>
                <a:spcPts val="0"/>
              </a:spcBef>
              <a:spcAft>
                <a:spcPts val="0"/>
              </a:spcAft>
              <a:buClr>
                <a:srgbClr val="FFFFFF"/>
              </a:buClr>
              <a:buSzPts val="1300"/>
              <a:buFont typeface="Arial"/>
              <a:buNone/>
            </a:pPr>
            <a:r>
              <a:t/>
            </a:r>
            <a:endParaRPr/>
          </a:p>
        </p:txBody>
      </p:sp>
      <p:sp>
        <p:nvSpPr>
          <p:cNvPr id="149" name="Google Shape;149;p1"/>
          <p:cNvSpPr txBox="1"/>
          <p:nvPr>
            <p:ph idx="2" type="body"/>
          </p:nvPr>
        </p:nvSpPr>
        <p:spPr>
          <a:xfrm>
            <a:off x="3086100" y="581875"/>
            <a:ext cx="2762400" cy="1651200"/>
          </a:xfrm>
          <a:prstGeom prst="rect">
            <a:avLst/>
          </a:prstGeom>
          <a:noFill/>
          <a:ln>
            <a:noFill/>
          </a:ln>
        </p:spPr>
        <p:txBody>
          <a:bodyPr anchorCtr="0" anchor="ctr" bIns="24100" lIns="24100" spcFirstLastPara="1" rIns="24100" wrap="square" tIns="24100">
            <a:noAutofit/>
          </a:bodyPr>
          <a:lstStyle/>
          <a:p>
            <a:pPr indent="0" lvl="0" marL="0" rtl="0" algn="ctr">
              <a:lnSpc>
                <a:spcPct val="100000"/>
              </a:lnSpc>
              <a:spcBef>
                <a:spcPts val="0"/>
              </a:spcBef>
              <a:spcAft>
                <a:spcPts val="0"/>
              </a:spcAft>
              <a:buClr>
                <a:srgbClr val="FFFFFF"/>
              </a:buClr>
              <a:buSzPts val="2600"/>
              <a:buFont typeface="Arial"/>
              <a:buNone/>
            </a:pPr>
            <a:r>
              <a:rPr lang="en" sz="2200">
                <a:extLst>
                  <a:ext uri="http://customooxmlschemas.google.com/">
                    <go:slidesCustomData xmlns:go="http://customooxmlschemas.google.com/" textRoundtripDataId="0"/>
                  </a:ext>
                </a:extLst>
              </a:rPr>
              <a:t>Misbehavior and Misinformation on the Web and Social Media</a:t>
            </a:r>
            <a:endParaRPr sz="2200"/>
          </a:p>
          <a:p>
            <a:pPr indent="0" lvl="0" marL="0" rtl="0" algn="ctr">
              <a:lnSpc>
                <a:spcPct val="100000"/>
              </a:lnSpc>
              <a:spcBef>
                <a:spcPts val="0"/>
              </a:spcBef>
              <a:spcAft>
                <a:spcPts val="0"/>
              </a:spcAft>
              <a:buClr>
                <a:srgbClr val="FFFFFF"/>
              </a:buClr>
              <a:buSzPts val="2600"/>
              <a:buFont typeface="Arial"/>
              <a:buNone/>
            </a:pPr>
            <a:r>
              <a:t/>
            </a:r>
            <a:endParaRPr sz="2200"/>
          </a:p>
          <a:p>
            <a:pPr indent="0" lvl="0" marL="0" rtl="0" algn="ctr">
              <a:lnSpc>
                <a:spcPct val="100000"/>
              </a:lnSpc>
              <a:spcBef>
                <a:spcPts val="0"/>
              </a:spcBef>
              <a:spcAft>
                <a:spcPts val="0"/>
              </a:spcAft>
              <a:buClr>
                <a:srgbClr val="FFFFFF"/>
              </a:buClr>
              <a:buSzPts val="2600"/>
              <a:buFont typeface="Arial"/>
              <a:buNone/>
            </a:pPr>
            <a:r>
              <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ab1061709c_0_152"/>
          <p:cNvSpPr txBox="1"/>
          <p:nvPr/>
        </p:nvSpPr>
        <p:spPr>
          <a:xfrm>
            <a:off x="393525" y="730425"/>
            <a:ext cx="56994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9347A"/>
                </a:solidFill>
                <a:latin typeface="Times New Roman"/>
                <a:ea typeface="Times New Roman"/>
                <a:cs typeface="Times New Roman"/>
                <a:sym typeface="Times New Roman"/>
              </a:rPr>
              <a:t>Explanation of Truthful vs. Fake News Examples</a:t>
            </a:r>
            <a:endParaRPr b="1" i="0" sz="2000" u="none" cap="none" strike="noStrike">
              <a:solidFill>
                <a:srgbClr val="09347A"/>
              </a:solidFill>
              <a:latin typeface="Times New Roman"/>
              <a:ea typeface="Times New Roman"/>
              <a:cs typeface="Times New Roman"/>
              <a:sym typeface="Times New Roman"/>
            </a:endParaRPr>
          </a:p>
        </p:txBody>
      </p:sp>
      <p:sp>
        <p:nvSpPr>
          <p:cNvPr id="227" name="Google Shape;227;gab1061709c_0_152"/>
          <p:cNvSpPr txBox="1"/>
          <p:nvPr/>
        </p:nvSpPr>
        <p:spPr>
          <a:xfrm>
            <a:off x="410225" y="1625000"/>
            <a:ext cx="5682600" cy="227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highlight>
                  <a:srgbClr val="FFFFFF"/>
                </a:highlight>
                <a:latin typeface="Times New Roman"/>
                <a:ea typeface="Times New Roman"/>
                <a:cs typeface="Times New Roman"/>
                <a:sym typeface="Times New Roman"/>
              </a:rPr>
              <a:t>“ Is This the World’s Oldest Cat Photo? ”</a:t>
            </a:r>
            <a:endParaRPr b="1" i="0" sz="16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000" u="none" cap="none" strike="noStrike">
              <a:solidFill>
                <a:srgbClr val="252525"/>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 sz="1500" u="none" cap="none" strike="noStrike">
                <a:solidFill>
                  <a:schemeClr val="dk2"/>
                </a:solidFill>
                <a:latin typeface="Times New Roman"/>
                <a:ea typeface="Times New Roman"/>
                <a:cs typeface="Times New Roman"/>
                <a:sym typeface="Times New Roman"/>
              </a:rPr>
              <a:t>Characteristics of this news:</a:t>
            </a:r>
            <a:endParaRPr b="1" i="0" sz="15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000" u="none" cap="none" strike="noStrike">
              <a:solidFill>
                <a:schemeClr val="dk2"/>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Undetermined News Source.</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252525"/>
                </a:solidFill>
                <a:highlight>
                  <a:srgbClr val="FFFFFF"/>
                </a:highlight>
                <a:latin typeface="Times New Roman"/>
                <a:ea typeface="Times New Roman"/>
                <a:cs typeface="Times New Roman"/>
                <a:sym typeface="Times New Roman"/>
              </a:rPr>
              <a:t>Misinformation:</a:t>
            </a:r>
            <a:endParaRPr b="0" i="0" sz="1500" u="none" cap="none" strike="noStrike">
              <a:solidFill>
                <a:srgbClr val="252525"/>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252525"/>
                </a:solidFill>
                <a:highlight>
                  <a:srgbClr val="FFFFFF"/>
                </a:highlight>
                <a:latin typeface="Times New Roman"/>
                <a:ea typeface="Times New Roman"/>
                <a:cs typeface="Times New Roman"/>
                <a:sym typeface="Times New Roman"/>
              </a:rPr>
              <a:t>        Claims that it was taken in the 1880s, </a:t>
            </a:r>
            <a:endParaRPr b="0" i="0" sz="1500" u="none" cap="none" strike="noStrike">
              <a:solidFill>
                <a:srgbClr val="252525"/>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lang="en" sz="1500">
                <a:solidFill>
                  <a:srgbClr val="252525"/>
                </a:solidFill>
                <a:highlight>
                  <a:srgbClr val="FFFFFF"/>
                </a:highlight>
                <a:latin typeface="Times New Roman"/>
                <a:ea typeface="Times New Roman"/>
                <a:cs typeface="Times New Roman"/>
                <a:sym typeface="Times New Roman"/>
              </a:rPr>
              <a:t>                    </a:t>
            </a:r>
            <a:r>
              <a:rPr b="0" i="0" lang="en" sz="1500" u="none" cap="none" strike="noStrike">
                <a:solidFill>
                  <a:srgbClr val="252525"/>
                </a:solidFill>
                <a:highlight>
                  <a:srgbClr val="FFFFFF"/>
                </a:highlight>
                <a:latin typeface="Times New Roman"/>
                <a:ea typeface="Times New Roman"/>
                <a:cs typeface="Times New Roman"/>
                <a:sym typeface="Times New Roman"/>
              </a:rPr>
              <a:t>but first photo of cat date back to 1840s.</a:t>
            </a:r>
            <a:endParaRPr b="0" i="0" sz="1500" u="none" cap="none" strike="noStrike">
              <a:solidFill>
                <a:srgbClr val="252525"/>
              </a:solidFill>
              <a:highlight>
                <a:srgbClr val="FFFFFF"/>
              </a:highlight>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252525"/>
              </a:buClr>
              <a:buSzPts val="1500"/>
              <a:buFont typeface="Times New Roman"/>
              <a:buChar char="●"/>
            </a:pPr>
            <a:r>
              <a:rPr b="0" i="0" lang="en" sz="1500" u="none" cap="none" strike="noStrike">
                <a:solidFill>
                  <a:srgbClr val="252525"/>
                </a:solidFill>
                <a:highlight>
                  <a:srgbClr val="FFFFFF"/>
                </a:highlight>
                <a:latin typeface="Times New Roman"/>
                <a:ea typeface="Times New Roman"/>
                <a:cs typeface="Times New Roman"/>
                <a:sym typeface="Times New Roman"/>
              </a:rPr>
              <a:t>Discrepancy:</a:t>
            </a:r>
            <a:endParaRPr b="0" i="0" sz="1500" u="none" cap="none" strike="noStrike">
              <a:solidFill>
                <a:srgbClr val="252525"/>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252525"/>
                </a:solidFill>
                <a:highlight>
                  <a:srgbClr val="FFFFFF"/>
                </a:highlight>
                <a:latin typeface="Times New Roman"/>
                <a:ea typeface="Times New Roman"/>
                <a:cs typeface="Times New Roman"/>
                <a:sym typeface="Times New Roman"/>
              </a:rPr>
              <a:t>        Photograph did not use the same methods used in the 1840s.</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600" u="none" cap="none" strike="noStrike">
              <a:solidFill>
                <a:srgbClr val="000000"/>
              </a:solidFill>
              <a:latin typeface="Times New Roman"/>
              <a:ea typeface="Times New Roman"/>
              <a:cs typeface="Times New Roman"/>
              <a:sym typeface="Times New Roman"/>
            </a:endParaRPr>
          </a:p>
        </p:txBody>
      </p:sp>
      <p:pic>
        <p:nvPicPr>
          <p:cNvPr id="228" name="Google Shape;228;gab1061709c_0_152"/>
          <p:cNvPicPr preferRelativeResize="0"/>
          <p:nvPr/>
        </p:nvPicPr>
        <p:blipFill rotWithShape="1">
          <a:blip r:embed="rId3">
            <a:alphaModFix/>
          </a:blip>
          <a:srcRect b="0" l="0" r="0" t="0"/>
          <a:stretch/>
        </p:blipFill>
        <p:spPr>
          <a:xfrm>
            <a:off x="6092899" y="730425"/>
            <a:ext cx="2940000" cy="3942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ab1061709c_6_8"/>
          <p:cNvSpPr txBox="1"/>
          <p:nvPr/>
        </p:nvSpPr>
        <p:spPr>
          <a:xfrm>
            <a:off x="393525" y="730425"/>
            <a:ext cx="57603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9347A"/>
                </a:solidFill>
                <a:latin typeface="Times New Roman"/>
                <a:ea typeface="Times New Roman"/>
                <a:cs typeface="Times New Roman"/>
                <a:sym typeface="Times New Roman"/>
              </a:rPr>
              <a:t>Explanation of Truthful vs. Fake News Examples</a:t>
            </a:r>
            <a:endParaRPr b="1" i="0" sz="2000" u="none" cap="none" strike="noStrike">
              <a:solidFill>
                <a:srgbClr val="09347A"/>
              </a:solidFill>
              <a:latin typeface="Times New Roman"/>
              <a:ea typeface="Times New Roman"/>
              <a:cs typeface="Times New Roman"/>
              <a:sym typeface="Times New Roman"/>
            </a:endParaRPr>
          </a:p>
        </p:txBody>
      </p:sp>
      <p:sp>
        <p:nvSpPr>
          <p:cNvPr id="234" name="Google Shape;234;gab1061709c_6_8"/>
          <p:cNvSpPr txBox="1"/>
          <p:nvPr/>
        </p:nvSpPr>
        <p:spPr>
          <a:xfrm>
            <a:off x="410225" y="1320200"/>
            <a:ext cx="3933300" cy="30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highlight>
                  <a:srgbClr val="FFFFFF"/>
                </a:highlight>
                <a:latin typeface="Times New Roman"/>
                <a:ea typeface="Times New Roman"/>
                <a:cs typeface="Times New Roman"/>
                <a:sym typeface="Times New Roman"/>
              </a:rPr>
              <a:t>“ Is This the World’s Oldest Cat Photo? ” </a:t>
            </a:r>
            <a:endParaRPr b="1" i="0" sz="16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000" u="none" cap="none" strike="noStrike">
              <a:solidFill>
                <a:srgbClr val="252525"/>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 sz="1500" u="none" cap="none" strike="noStrike">
                <a:solidFill>
                  <a:schemeClr val="dk2"/>
                </a:solidFill>
                <a:latin typeface="Times New Roman"/>
                <a:ea typeface="Times New Roman"/>
                <a:cs typeface="Times New Roman"/>
                <a:sym typeface="Times New Roman"/>
              </a:rPr>
              <a:t>Some Fact Checking:</a:t>
            </a:r>
            <a:endParaRPr b="1" i="0" sz="15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0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Calibri"/>
              <a:buChar char="●"/>
            </a:pPr>
            <a:r>
              <a:rPr b="0" i="0" lang="en" sz="1500" u="none" cap="none" strike="noStrike">
                <a:solidFill>
                  <a:srgbClr val="000000"/>
                </a:solidFill>
                <a:latin typeface="Times New Roman"/>
                <a:ea typeface="Times New Roman"/>
                <a:cs typeface="Times New Roman"/>
                <a:sym typeface="Times New Roman"/>
              </a:rPr>
              <a:t>Photographer </a:t>
            </a:r>
            <a:r>
              <a:rPr b="1" i="0" lang="en" sz="1500" u="none" cap="none" strike="noStrike">
                <a:solidFill>
                  <a:srgbClr val="000000"/>
                </a:solidFill>
                <a:latin typeface="Times New Roman"/>
                <a:ea typeface="Times New Roman"/>
                <a:cs typeface="Times New Roman"/>
                <a:sym typeface="Times New Roman"/>
              </a:rPr>
              <a:t>Pointer </a:t>
            </a:r>
            <a:r>
              <a:rPr lang="en" sz="1500">
                <a:latin typeface="Times New Roman"/>
                <a:ea typeface="Times New Roman"/>
                <a:cs typeface="Times New Roman"/>
                <a:sym typeface="Times New Roman"/>
              </a:rPr>
              <a:t>did</a:t>
            </a:r>
            <a:r>
              <a:rPr b="0" i="0" lang="en" sz="1500" u="none" cap="none" strike="noStrike">
                <a:solidFill>
                  <a:srgbClr val="000000"/>
                </a:solidFill>
                <a:latin typeface="Times New Roman"/>
                <a:ea typeface="Times New Roman"/>
                <a:cs typeface="Times New Roman"/>
                <a:sym typeface="Times New Roman"/>
              </a:rPr>
              <a:t> </a:t>
            </a:r>
            <a:r>
              <a:rPr b="0" i="0" lang="en" sz="1500" u="none" cap="none" strike="noStrike">
                <a:solidFill>
                  <a:srgbClr val="252525"/>
                </a:solidFill>
                <a:highlight>
                  <a:srgbClr val="FFFFFF"/>
                </a:highlight>
                <a:latin typeface="Times New Roman"/>
                <a:ea typeface="Times New Roman"/>
                <a:cs typeface="Times New Roman"/>
                <a:sym typeface="Times New Roman"/>
              </a:rPr>
              <a:t>“Brighton Cats” photography in the </a:t>
            </a:r>
            <a:r>
              <a:rPr b="1" i="0" lang="en" sz="1500" u="none" cap="none" strike="noStrike">
                <a:solidFill>
                  <a:srgbClr val="252525"/>
                </a:solidFill>
                <a:highlight>
                  <a:srgbClr val="FFFFFF"/>
                </a:highlight>
                <a:latin typeface="Times New Roman"/>
                <a:ea typeface="Times New Roman"/>
                <a:cs typeface="Times New Roman"/>
                <a:sym typeface="Times New Roman"/>
              </a:rPr>
              <a:t>1870</a:t>
            </a:r>
            <a:r>
              <a:rPr b="0" i="0" lang="en" sz="1500" u="none" cap="none" strike="noStrike">
                <a:solidFill>
                  <a:srgbClr val="252525"/>
                </a:solidFill>
                <a:highlight>
                  <a:srgbClr val="FFFFFF"/>
                </a:highlight>
                <a:latin typeface="Times New Roman"/>
                <a:ea typeface="Times New Roman"/>
                <a:cs typeface="Times New Roman"/>
                <a:sym typeface="Times New Roman"/>
              </a:rPr>
              <a:t>s.</a:t>
            </a:r>
            <a:endParaRPr b="0" i="0" sz="1500" u="none" cap="none" strike="noStrike">
              <a:solidFill>
                <a:srgbClr val="252525"/>
              </a:solidFill>
              <a:highlight>
                <a:srgbClr val="FFFFFF"/>
              </a:highlight>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lang="en" sz="1500">
                <a:solidFill>
                  <a:srgbClr val="252525"/>
                </a:solidFill>
                <a:highlight>
                  <a:srgbClr val="FFFFFF"/>
                </a:highlight>
                <a:latin typeface="Times New Roman"/>
                <a:ea typeface="Times New Roman"/>
                <a:cs typeface="Times New Roman"/>
                <a:sym typeface="Times New Roman"/>
              </a:rPr>
              <a:t>Re</a:t>
            </a:r>
            <a:r>
              <a:rPr b="0" i="0" lang="en" sz="1500" u="none" cap="none" strike="noStrike">
                <a:solidFill>
                  <a:srgbClr val="252525"/>
                </a:solidFill>
                <a:highlight>
                  <a:srgbClr val="FFFFFF"/>
                </a:highlight>
                <a:latin typeface="Times New Roman"/>
                <a:ea typeface="Times New Roman"/>
                <a:cs typeface="Times New Roman"/>
                <a:sym typeface="Times New Roman"/>
              </a:rPr>
              <a:t>view published in the </a:t>
            </a:r>
            <a:r>
              <a:rPr b="1" i="0" lang="en" sz="1500" u="none" cap="none" strike="noStrike">
                <a:solidFill>
                  <a:srgbClr val="252525"/>
                </a:solidFill>
                <a:highlight>
                  <a:srgbClr val="FFFFFF"/>
                </a:highlight>
                <a:latin typeface="Times New Roman"/>
                <a:ea typeface="Times New Roman"/>
                <a:cs typeface="Times New Roman"/>
                <a:sym typeface="Times New Roman"/>
              </a:rPr>
              <a:t>1879</a:t>
            </a:r>
            <a:r>
              <a:rPr b="0" i="0" lang="en" sz="1500" u="none" cap="none" strike="noStrike">
                <a:solidFill>
                  <a:srgbClr val="252525"/>
                </a:solidFill>
                <a:highlight>
                  <a:srgbClr val="FFFFFF"/>
                </a:highlight>
                <a:latin typeface="Times New Roman"/>
                <a:ea typeface="Times New Roman"/>
                <a:cs typeface="Times New Roman"/>
                <a:sym typeface="Times New Roman"/>
              </a:rPr>
              <a:t> issue of </a:t>
            </a:r>
            <a:r>
              <a:rPr b="1" i="0" lang="en" sz="1500" u="none" cap="none" strike="noStrike">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The Art Journal of London</a:t>
            </a:r>
            <a:r>
              <a:rPr b="1" i="0" lang="en" sz="1500" u="none" cap="none" strike="noStrike">
                <a:solidFill>
                  <a:srgbClr val="000000"/>
                </a:solidFill>
                <a:highlight>
                  <a:srgbClr val="FFFFFF"/>
                </a:highlight>
                <a:latin typeface="Times New Roman"/>
                <a:ea typeface="Times New Roman"/>
                <a:cs typeface="Times New Roman"/>
                <a:sym typeface="Times New Roman"/>
              </a:rPr>
              <a:t>.</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252525"/>
              </a:buClr>
              <a:buSzPts val="1500"/>
              <a:buFont typeface="Calibri"/>
              <a:buChar char="●"/>
            </a:pPr>
            <a:r>
              <a:rPr b="0" i="0" lang="en" sz="1500" u="none" cap="none" strike="noStrike">
                <a:solidFill>
                  <a:srgbClr val="252525"/>
                </a:solidFill>
                <a:highlight>
                  <a:srgbClr val="FFFFFF"/>
                </a:highlight>
                <a:latin typeface="Times New Roman"/>
                <a:ea typeface="Times New Roman"/>
                <a:cs typeface="Times New Roman"/>
                <a:sym typeface="Times New Roman"/>
              </a:rPr>
              <a:t>The earliest (cat on water can) was taken nearly </a:t>
            </a:r>
            <a:r>
              <a:rPr b="1" i="0" lang="en" sz="1500" u="none" cap="none" strike="noStrike">
                <a:solidFill>
                  <a:srgbClr val="252525"/>
                </a:solidFill>
                <a:highlight>
                  <a:srgbClr val="FFFFFF"/>
                </a:highlight>
                <a:latin typeface="Times New Roman"/>
                <a:ea typeface="Times New Roman"/>
                <a:cs typeface="Times New Roman"/>
                <a:sym typeface="Times New Roman"/>
              </a:rPr>
              <a:t>1870.</a:t>
            </a:r>
            <a:endParaRPr b="1" i="0" sz="1500" u="none" cap="none" strike="noStrike">
              <a:solidFill>
                <a:srgbClr val="252525"/>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rgbClr val="252525"/>
              </a:buClr>
              <a:buSzPts val="1500"/>
              <a:buFont typeface="Times New Roman"/>
              <a:buChar char="●"/>
            </a:pPr>
            <a:r>
              <a:rPr lang="en" sz="1500">
                <a:solidFill>
                  <a:srgbClr val="252525"/>
                </a:solidFill>
                <a:highlight>
                  <a:schemeClr val="lt1"/>
                </a:highlight>
                <a:latin typeface="Times New Roman"/>
                <a:ea typeface="Times New Roman"/>
                <a:cs typeface="Times New Roman"/>
                <a:sym typeface="Times New Roman"/>
              </a:rPr>
              <a:t>Photography historian </a:t>
            </a:r>
            <a:r>
              <a:rPr b="1" lang="en" sz="1500">
                <a:solidFill>
                  <a:srgbClr val="252525"/>
                </a:solidFill>
                <a:highlight>
                  <a:schemeClr val="lt1"/>
                </a:highlight>
                <a:latin typeface="Times New Roman"/>
                <a:ea typeface="Times New Roman"/>
                <a:cs typeface="Times New Roman"/>
                <a:sym typeface="Times New Roman"/>
              </a:rPr>
              <a:t>David Sinkin</a:t>
            </a:r>
            <a:r>
              <a:rPr lang="en" sz="1500">
                <a:solidFill>
                  <a:srgbClr val="252525"/>
                </a:solidFill>
                <a:highlight>
                  <a:schemeClr val="lt1"/>
                </a:highlight>
                <a:latin typeface="Times New Roman"/>
                <a:ea typeface="Times New Roman"/>
                <a:cs typeface="Times New Roman"/>
                <a:sym typeface="Times New Roman"/>
              </a:rPr>
              <a:t> mentioned about other cat-photographers at that time of </a:t>
            </a:r>
            <a:r>
              <a:rPr b="1" lang="en" sz="1500">
                <a:solidFill>
                  <a:srgbClr val="252525"/>
                </a:solidFill>
                <a:highlight>
                  <a:schemeClr val="lt1"/>
                </a:highlight>
                <a:latin typeface="Times New Roman"/>
                <a:ea typeface="Times New Roman"/>
                <a:cs typeface="Times New Roman"/>
                <a:sym typeface="Times New Roman"/>
              </a:rPr>
              <a:t>1860</a:t>
            </a:r>
            <a:r>
              <a:rPr lang="en" sz="1500">
                <a:solidFill>
                  <a:srgbClr val="252525"/>
                </a:solidFill>
                <a:highlight>
                  <a:schemeClr val="lt1"/>
                </a:highlight>
                <a:latin typeface="Times New Roman"/>
                <a:ea typeface="Times New Roman"/>
                <a:cs typeface="Times New Roman"/>
                <a:sym typeface="Times New Roman"/>
              </a:rPr>
              <a:t>s</a:t>
            </a:r>
            <a:endParaRPr b="1"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p:txBody>
      </p:sp>
      <p:pic>
        <p:nvPicPr>
          <p:cNvPr id="235" name="Google Shape;235;gab1061709c_6_8"/>
          <p:cNvPicPr preferRelativeResize="0"/>
          <p:nvPr/>
        </p:nvPicPr>
        <p:blipFill rotWithShape="1">
          <a:blip r:embed="rId4">
            <a:alphaModFix/>
          </a:blip>
          <a:srcRect b="0" l="0" r="0" t="0"/>
          <a:stretch/>
        </p:blipFill>
        <p:spPr>
          <a:xfrm>
            <a:off x="4582375" y="1715838"/>
            <a:ext cx="4252649" cy="2321425"/>
          </a:xfrm>
          <a:prstGeom prst="rect">
            <a:avLst/>
          </a:prstGeom>
          <a:noFill/>
          <a:ln cap="flat" cmpd="sng" w="9525">
            <a:solidFill>
              <a:schemeClr val="dk2"/>
            </a:solidFill>
            <a:prstDash val="solid"/>
            <a:round/>
            <a:headEnd len="sm" w="sm" type="none"/>
            <a:tailEnd len="sm" w="sm" type="none"/>
          </a:ln>
        </p:spPr>
      </p:pic>
      <p:sp>
        <p:nvSpPr>
          <p:cNvPr id="236" name="Google Shape;236;gab1061709c_6_8"/>
          <p:cNvSpPr txBox="1"/>
          <p:nvPr/>
        </p:nvSpPr>
        <p:spPr>
          <a:xfrm>
            <a:off x="4692150" y="4046300"/>
            <a:ext cx="4175100" cy="58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252525"/>
                </a:solidFill>
                <a:highlight>
                  <a:srgbClr val="FFFFFF"/>
                </a:highlight>
                <a:latin typeface="Times New Roman"/>
                <a:ea typeface="Times New Roman"/>
                <a:cs typeface="Times New Roman"/>
                <a:sym typeface="Times New Roman"/>
              </a:rPr>
              <a:t>Few photographs from the Brighton Cats series, the earliest of which (cat on water can) was taken nearly </a:t>
            </a:r>
            <a:r>
              <a:rPr b="1" i="0" lang="en" sz="1200" u="none" cap="none" strike="noStrike">
                <a:solidFill>
                  <a:srgbClr val="252525"/>
                </a:solidFill>
                <a:highlight>
                  <a:srgbClr val="FFFFFF"/>
                </a:highlight>
                <a:latin typeface="Times New Roman"/>
                <a:ea typeface="Times New Roman"/>
                <a:cs typeface="Times New Roman"/>
                <a:sym typeface="Times New Roman"/>
              </a:rPr>
              <a:t>1870</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ab1061709c_6_22"/>
          <p:cNvSpPr txBox="1"/>
          <p:nvPr/>
        </p:nvSpPr>
        <p:spPr>
          <a:xfrm>
            <a:off x="393525" y="730425"/>
            <a:ext cx="55623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9347A"/>
                </a:solidFill>
                <a:latin typeface="Times New Roman"/>
                <a:ea typeface="Times New Roman"/>
                <a:cs typeface="Times New Roman"/>
                <a:sym typeface="Times New Roman"/>
              </a:rPr>
              <a:t>Explanation of Truthful vs. Fake News Examples</a:t>
            </a:r>
            <a:endParaRPr b="1" i="0" sz="2000" u="none" cap="none" strike="noStrike">
              <a:solidFill>
                <a:srgbClr val="09347A"/>
              </a:solidFill>
              <a:latin typeface="Times New Roman"/>
              <a:ea typeface="Times New Roman"/>
              <a:cs typeface="Times New Roman"/>
              <a:sym typeface="Times New Roman"/>
            </a:endParaRPr>
          </a:p>
        </p:txBody>
      </p:sp>
      <p:sp>
        <p:nvSpPr>
          <p:cNvPr id="242" name="Google Shape;242;gab1061709c_6_22"/>
          <p:cNvSpPr txBox="1"/>
          <p:nvPr/>
        </p:nvSpPr>
        <p:spPr>
          <a:xfrm>
            <a:off x="6210300" y="4141250"/>
            <a:ext cx="2907600" cy="589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1" i="0" lang="en" sz="2200" u="none" cap="none" strike="noStrike">
                <a:solidFill>
                  <a:schemeClr val="dk2"/>
                </a:solidFill>
                <a:latin typeface="Times New Roman"/>
                <a:ea typeface="Times New Roman"/>
                <a:cs typeface="Times New Roman"/>
                <a:sym typeface="Times New Roman"/>
              </a:rPr>
              <a:t>This is a </a:t>
            </a:r>
            <a:r>
              <a:rPr b="1" i="0" lang="en" sz="2200" u="none" cap="none" strike="noStrike">
                <a:solidFill>
                  <a:schemeClr val="accent2"/>
                </a:solidFill>
                <a:latin typeface="Times New Roman"/>
                <a:ea typeface="Times New Roman"/>
                <a:cs typeface="Times New Roman"/>
                <a:sym typeface="Times New Roman"/>
              </a:rPr>
              <a:t>FAKE</a:t>
            </a:r>
            <a:r>
              <a:rPr b="1" i="0" lang="en" sz="2200" u="none" cap="none" strike="noStrike">
                <a:solidFill>
                  <a:schemeClr val="dk2"/>
                </a:solidFill>
                <a:latin typeface="Times New Roman"/>
                <a:ea typeface="Times New Roman"/>
                <a:cs typeface="Times New Roman"/>
                <a:sym typeface="Times New Roman"/>
              </a:rPr>
              <a:t> news</a:t>
            </a:r>
            <a:endParaRPr b="1" i="0" sz="2200" u="none" cap="none" strike="noStrike">
              <a:solidFill>
                <a:schemeClr val="dk2"/>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p:txBody>
      </p:sp>
      <p:pic>
        <p:nvPicPr>
          <p:cNvPr id="243" name="Google Shape;243;gab1061709c_6_22"/>
          <p:cNvPicPr preferRelativeResize="0"/>
          <p:nvPr/>
        </p:nvPicPr>
        <p:blipFill rotWithShape="1">
          <a:blip r:embed="rId3">
            <a:alphaModFix/>
          </a:blip>
          <a:srcRect b="0" l="0" r="0" t="0"/>
          <a:stretch/>
        </p:blipFill>
        <p:spPr>
          <a:xfrm>
            <a:off x="6454054" y="696800"/>
            <a:ext cx="2511497" cy="3368250"/>
          </a:xfrm>
          <a:prstGeom prst="rect">
            <a:avLst/>
          </a:prstGeom>
          <a:noFill/>
          <a:ln>
            <a:noFill/>
          </a:ln>
        </p:spPr>
      </p:pic>
      <p:pic>
        <p:nvPicPr>
          <p:cNvPr id="244" name="Google Shape;244;gab1061709c_6_22"/>
          <p:cNvPicPr preferRelativeResize="0"/>
          <p:nvPr/>
        </p:nvPicPr>
        <p:blipFill rotWithShape="1">
          <a:blip r:embed="rId4">
            <a:alphaModFix/>
          </a:blip>
          <a:srcRect b="0" l="0" r="0" t="0"/>
          <a:stretch/>
        </p:blipFill>
        <p:spPr>
          <a:xfrm>
            <a:off x="4049399" y="2222875"/>
            <a:ext cx="2345550" cy="1842653"/>
          </a:xfrm>
          <a:prstGeom prst="rect">
            <a:avLst/>
          </a:prstGeom>
          <a:noFill/>
          <a:ln>
            <a:noFill/>
          </a:ln>
        </p:spPr>
      </p:pic>
      <p:sp>
        <p:nvSpPr>
          <p:cNvPr id="245" name="Google Shape;245;gab1061709c_6_22"/>
          <p:cNvSpPr txBox="1"/>
          <p:nvPr/>
        </p:nvSpPr>
        <p:spPr>
          <a:xfrm>
            <a:off x="342900" y="1162050"/>
            <a:ext cx="47778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b="1" lang="en" sz="1800">
                <a:solidFill>
                  <a:schemeClr val="dk2"/>
                </a:solidFill>
                <a:highlight>
                  <a:schemeClr val="lt1"/>
                </a:highlight>
                <a:latin typeface="Times New Roman"/>
                <a:ea typeface="Times New Roman"/>
                <a:cs typeface="Times New Roman"/>
                <a:sym typeface="Times New Roman"/>
              </a:rPr>
              <a:t>“ Is This the World’s Oldest Cat Photo?”</a:t>
            </a:r>
            <a:endParaRPr>
              <a:latin typeface="Calibri"/>
              <a:ea typeface="Calibri"/>
              <a:cs typeface="Calibri"/>
              <a:sym typeface="Calibri"/>
            </a:endParaRPr>
          </a:p>
        </p:txBody>
      </p:sp>
      <p:sp>
        <p:nvSpPr>
          <p:cNvPr id="246" name="Google Shape;246;gab1061709c_6_22"/>
          <p:cNvSpPr txBox="1"/>
          <p:nvPr/>
        </p:nvSpPr>
        <p:spPr>
          <a:xfrm>
            <a:off x="5588001" y="1812575"/>
            <a:ext cx="807000" cy="37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200"/>
              <a:buFont typeface="Arial"/>
              <a:buNone/>
            </a:pPr>
            <a:r>
              <a:rPr b="1" i="0" lang="en" sz="2200" u="none" cap="none" strike="noStrike">
                <a:solidFill>
                  <a:schemeClr val="accent2"/>
                </a:solidFill>
                <a:latin typeface="Times New Roman"/>
                <a:ea typeface="Times New Roman"/>
                <a:cs typeface="Times New Roman"/>
                <a:sym typeface="Times New Roman"/>
              </a:rPr>
              <a:t>1845</a:t>
            </a:r>
            <a:endParaRPr b="1" i="0" sz="2200" u="none" cap="none" strike="noStrike">
              <a:solidFill>
                <a:schemeClr val="accent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2"/>
              </a:solidFill>
              <a:latin typeface="Times New Roman"/>
              <a:ea typeface="Times New Roman"/>
              <a:cs typeface="Times New Roman"/>
              <a:sym typeface="Times New Roman"/>
            </a:endParaRPr>
          </a:p>
        </p:txBody>
      </p:sp>
      <p:sp>
        <p:nvSpPr>
          <p:cNvPr id="247" name="Google Shape;247;gab1061709c_6_22"/>
          <p:cNvSpPr txBox="1"/>
          <p:nvPr/>
        </p:nvSpPr>
        <p:spPr>
          <a:xfrm>
            <a:off x="2853650" y="4002700"/>
            <a:ext cx="16155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u="none" cap="none" strike="noStrike">
                <a:solidFill>
                  <a:schemeClr val="accent2"/>
                </a:solidFill>
                <a:latin typeface="Times New Roman"/>
                <a:ea typeface="Times New Roman"/>
                <a:cs typeface="Times New Roman"/>
                <a:sym typeface="Times New Roman"/>
              </a:rPr>
              <a:t>1854</a:t>
            </a:r>
            <a:endParaRPr b="1" i="0" u="none" cap="none" strike="noStrike">
              <a:solidFill>
                <a:schemeClr val="accent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highlight>
                  <a:srgbClr val="FFFFFF"/>
                </a:highlight>
                <a:latin typeface="Times New Roman"/>
                <a:ea typeface="Times New Roman"/>
                <a:cs typeface="Times New Roman"/>
                <a:sym typeface="Times New Roman"/>
              </a:rPr>
              <a:t>Photographer :</a:t>
            </a:r>
            <a:endParaRPr b="0" i="0" sz="11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highlight>
                  <a:srgbClr val="FFFFFF"/>
                </a:highlight>
                <a:latin typeface="Times New Roman"/>
                <a:ea typeface="Times New Roman"/>
                <a:cs typeface="Times New Roman"/>
                <a:sym typeface="Times New Roman"/>
              </a:rPr>
              <a:t>William Henry Mason Jr.</a:t>
            </a:r>
            <a:endParaRPr b="1" i="0" sz="1300" u="none" cap="none" strike="noStrike">
              <a:solidFill>
                <a:schemeClr val="dk2"/>
              </a:solidFill>
              <a:latin typeface="Times New Roman"/>
              <a:ea typeface="Times New Roman"/>
              <a:cs typeface="Times New Roman"/>
              <a:sym typeface="Times New Roman"/>
            </a:endParaRPr>
          </a:p>
        </p:txBody>
      </p:sp>
      <p:pic>
        <p:nvPicPr>
          <p:cNvPr id="248" name="Google Shape;248;gab1061709c_6_22"/>
          <p:cNvPicPr preferRelativeResize="0"/>
          <p:nvPr/>
        </p:nvPicPr>
        <p:blipFill rotWithShape="1">
          <a:blip r:embed="rId5">
            <a:alphaModFix/>
          </a:blip>
          <a:srcRect b="0" l="0" r="0" t="0"/>
          <a:stretch/>
        </p:blipFill>
        <p:spPr>
          <a:xfrm>
            <a:off x="491450" y="3184163"/>
            <a:ext cx="2345550" cy="1518382"/>
          </a:xfrm>
          <a:prstGeom prst="rect">
            <a:avLst/>
          </a:prstGeom>
          <a:noFill/>
          <a:ln cap="flat" cmpd="sng" w="9525">
            <a:solidFill>
              <a:srgbClr val="000000"/>
            </a:solidFill>
            <a:prstDash val="solid"/>
            <a:round/>
            <a:headEnd len="sm" w="sm" type="none"/>
            <a:tailEnd len="sm" w="sm" type="none"/>
          </a:ln>
        </p:spPr>
      </p:pic>
      <p:pic>
        <p:nvPicPr>
          <p:cNvPr id="249" name="Google Shape;249;gab1061709c_6_22"/>
          <p:cNvPicPr preferRelativeResize="0"/>
          <p:nvPr/>
        </p:nvPicPr>
        <p:blipFill rotWithShape="1">
          <a:blip r:embed="rId6">
            <a:alphaModFix/>
          </a:blip>
          <a:srcRect b="0" l="0" r="0" t="0"/>
          <a:stretch/>
        </p:blipFill>
        <p:spPr>
          <a:xfrm>
            <a:off x="491450" y="1730757"/>
            <a:ext cx="2421750" cy="1394193"/>
          </a:xfrm>
          <a:prstGeom prst="rect">
            <a:avLst/>
          </a:prstGeom>
          <a:noFill/>
          <a:ln cap="flat" cmpd="sng" w="9525">
            <a:solidFill>
              <a:srgbClr val="000000"/>
            </a:solidFill>
            <a:prstDash val="solid"/>
            <a:round/>
            <a:headEnd len="sm" w="sm" type="none"/>
            <a:tailEnd len="sm" w="sm" type="none"/>
          </a:ln>
        </p:spPr>
      </p:pic>
      <p:sp>
        <p:nvSpPr>
          <p:cNvPr id="250" name="Google Shape;250;gab1061709c_6_22"/>
          <p:cNvSpPr txBox="1"/>
          <p:nvPr/>
        </p:nvSpPr>
        <p:spPr>
          <a:xfrm>
            <a:off x="2913200" y="1599275"/>
            <a:ext cx="18075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highlight>
                  <a:srgbClr val="FFFFFF"/>
                </a:highlight>
                <a:latin typeface="Times New Roman"/>
                <a:ea typeface="Times New Roman"/>
                <a:cs typeface="Times New Roman"/>
                <a:sym typeface="Times New Roman"/>
              </a:rPr>
              <a:t>Photographer : </a:t>
            </a:r>
            <a:endParaRPr b="0" i="0" sz="11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highlight>
                  <a:srgbClr val="FFFFFF"/>
                </a:highlight>
                <a:latin typeface="Times New Roman"/>
                <a:ea typeface="Times New Roman"/>
                <a:cs typeface="Times New Roman"/>
                <a:sym typeface="Times New Roman"/>
              </a:rPr>
              <a:t>Rev. Calvert Richard Jones</a:t>
            </a:r>
            <a:endParaRPr b="0" i="0" sz="1100" u="none" cap="none" strike="noStrike">
              <a:solidFill>
                <a:schemeClr val="dk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rgbClr val="000000"/>
              </a:buClr>
              <a:buSzPts val="1600"/>
              <a:buFont typeface="Arial"/>
              <a:buNone/>
            </a:pPr>
            <a:r>
              <a:rPr b="1" lang="en" sz="1600">
                <a:solidFill>
                  <a:schemeClr val="accent2"/>
                </a:solidFill>
                <a:latin typeface="Calibri"/>
                <a:ea typeface="Calibri"/>
                <a:cs typeface="Calibri"/>
                <a:sym typeface="Calibri"/>
              </a:rPr>
              <a:t>1860</a:t>
            </a:r>
            <a:endParaRPr sz="1100">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9"/>
          <p:cNvSpPr txBox="1"/>
          <p:nvPr/>
        </p:nvSpPr>
        <p:spPr>
          <a:xfrm>
            <a:off x="545925" y="730425"/>
            <a:ext cx="54600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2"/>
                  </a:ext>
                </a:extLst>
              </a:rPr>
              <a:t>Characteristics of Fake vs. Truthful News</a:t>
            </a:r>
            <a:r>
              <a:rPr b="1" i="0" lang="en" sz="2000" u="none" cap="none" strike="noStrike">
                <a:solidFill>
                  <a:schemeClr val="dk2"/>
                </a:solidFill>
                <a:latin typeface="Calibri"/>
                <a:ea typeface="Calibri"/>
                <a:cs typeface="Calibri"/>
                <a:sym typeface="Calibri"/>
              </a:rPr>
              <a:t> </a:t>
            </a:r>
            <a:endParaRPr b="1" i="0" sz="2000" u="none" cap="none" strike="noStrike">
              <a:solidFill>
                <a:schemeClr val="dk2"/>
              </a:solidFill>
              <a:latin typeface="Calibri"/>
              <a:ea typeface="Calibri"/>
              <a:cs typeface="Calibri"/>
              <a:sym typeface="Calibri"/>
            </a:endParaRPr>
          </a:p>
        </p:txBody>
      </p:sp>
      <p:sp>
        <p:nvSpPr>
          <p:cNvPr id="256" name="Google Shape;256;p9"/>
          <p:cNvSpPr txBox="1"/>
          <p:nvPr/>
        </p:nvSpPr>
        <p:spPr>
          <a:xfrm>
            <a:off x="571200" y="1212450"/>
            <a:ext cx="4610400" cy="3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Times New Roman"/>
                <a:ea typeface="Times New Roman"/>
                <a:cs typeface="Times New Roman"/>
                <a:sym typeface="Times New Roman"/>
              </a:rPr>
              <a:t>Characteristics of Fake News:</a:t>
            </a:r>
            <a:endParaRPr b="1" i="0" sz="16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chemeClr val="dk2"/>
                </a:solidFill>
                <a:latin typeface="Times New Roman"/>
                <a:ea typeface="Times New Roman"/>
                <a:cs typeface="Times New Roman"/>
                <a:sym typeface="Times New Roman"/>
              </a:rPr>
              <a:t>Textual characteristics</a:t>
            </a:r>
            <a:r>
              <a:rPr b="0" i="0" lang="en"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Incoherent Headline and Body content</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Attractive and emphasised headline</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Less informative body content</a:t>
            </a:r>
            <a:endParaRPr b="0" i="0" sz="14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2"/>
              </a:buClr>
              <a:buSzPts val="1600"/>
              <a:buFont typeface="Times New Roman"/>
              <a:buChar char="●"/>
            </a:pPr>
            <a:r>
              <a:rPr b="0" i="0" lang="en" sz="1600" u="none" cap="none" strike="noStrike">
                <a:solidFill>
                  <a:schemeClr val="dk2"/>
                </a:solidFill>
                <a:latin typeface="Times New Roman"/>
                <a:ea typeface="Times New Roman"/>
                <a:cs typeface="Times New Roman"/>
                <a:sym typeface="Times New Roman"/>
              </a:rPr>
              <a:t>User (creator) characteristics </a:t>
            </a:r>
            <a:endParaRPr b="0" i="0" sz="1600" u="none" cap="none" strike="noStrike">
              <a:solidFill>
                <a:schemeClr val="dk2"/>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Recently registered accounts</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Less editing experience</a:t>
            </a:r>
            <a:endParaRPr b="0" i="0" sz="14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2"/>
              </a:buClr>
              <a:buSzPts val="1600"/>
              <a:buFont typeface="Times New Roman"/>
              <a:buChar char="●"/>
            </a:pPr>
            <a:r>
              <a:rPr b="0" i="0" lang="en" sz="1600" u="none" cap="none" strike="noStrike">
                <a:solidFill>
                  <a:schemeClr val="dk2"/>
                </a:solidFill>
                <a:latin typeface="Times New Roman"/>
                <a:ea typeface="Times New Roman"/>
                <a:cs typeface="Times New Roman"/>
                <a:sym typeface="Times New Roman"/>
              </a:rPr>
              <a:t>Network characteristics </a:t>
            </a:r>
            <a:endParaRPr b="0" i="0" sz="1600" u="none" cap="none" strike="noStrike">
              <a:solidFill>
                <a:schemeClr val="dk2"/>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Fewer references </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Lower clustering coefficient</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User-user network is strongly connected</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		</a:t>
            </a:r>
            <a:endParaRPr b="1"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1" i="0" sz="16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			</a:t>
            </a: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7" name="Google Shape;257;p9"/>
          <p:cNvSpPr txBox="1"/>
          <p:nvPr/>
        </p:nvSpPr>
        <p:spPr>
          <a:xfrm>
            <a:off x="2828075" y="4466100"/>
            <a:ext cx="6363600" cy="330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Calibri"/>
                <a:ea typeface="Calibri"/>
                <a:cs typeface="Calibri"/>
                <a:sym typeface="Calibri"/>
              </a:rPr>
              <a:t>Source: Srijan Kumar, Neil Shah: False Information on Web and Social Media: A Survey. CoRR abs/1804.08559 (2018).</a:t>
            </a:r>
            <a:endParaRPr b="0" i="0" sz="1000" u="none" cap="none" strike="noStrike">
              <a:solidFill>
                <a:srgbClr val="000000"/>
              </a:solidFill>
              <a:latin typeface="Calibri"/>
              <a:ea typeface="Calibri"/>
              <a:cs typeface="Calibri"/>
              <a:sym typeface="Calibri"/>
            </a:endParaRPr>
          </a:p>
        </p:txBody>
      </p:sp>
      <p:sp>
        <p:nvSpPr>
          <p:cNvPr id="258" name="Google Shape;258;p9"/>
          <p:cNvSpPr txBox="1"/>
          <p:nvPr/>
        </p:nvSpPr>
        <p:spPr>
          <a:xfrm>
            <a:off x="5082600" y="1436750"/>
            <a:ext cx="3789000" cy="295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chemeClr val="dk2"/>
              </a:buClr>
              <a:buSzPts val="1600"/>
              <a:buFont typeface="Times New Roman"/>
              <a:buChar char="●"/>
            </a:pPr>
            <a:r>
              <a:rPr b="0" i="0" lang="en" sz="1600" u="none" cap="none" strike="noStrike">
                <a:solidFill>
                  <a:schemeClr val="dk2"/>
                </a:solidFill>
                <a:latin typeface="Times New Roman"/>
                <a:ea typeface="Times New Roman"/>
                <a:cs typeface="Times New Roman"/>
                <a:sym typeface="Times New Roman"/>
              </a:rPr>
              <a:t>Propagation characteristics	</a:t>
            </a:r>
            <a:endParaRPr b="0" i="0" sz="1600" u="none" cap="none" strike="noStrike">
              <a:solidFill>
                <a:schemeClr val="dk2"/>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             </a:t>
            </a:r>
            <a:r>
              <a:rPr b="0" i="0" lang="en" sz="1400" u="none" cap="none" strike="noStrike">
                <a:solidFill>
                  <a:srgbClr val="000000"/>
                </a:solidFill>
                <a:latin typeface="Times New Roman"/>
                <a:ea typeface="Times New Roman"/>
                <a:cs typeface="Times New Roman"/>
                <a:sym typeface="Times New Roman"/>
              </a:rPr>
              <a:t>Spreads by small fraction of users</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Spreads deeper</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Spreads quickly at the beginning</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Spreads across platforms</a:t>
            </a:r>
            <a:endParaRPr b="0" i="0" sz="14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2"/>
              </a:buClr>
              <a:buSzPts val="1600"/>
              <a:buFont typeface="Times New Roman"/>
              <a:buChar char="●"/>
            </a:pPr>
            <a:r>
              <a:rPr b="0" i="0" lang="en" sz="1600" u="none" cap="none" strike="noStrike">
                <a:solidFill>
                  <a:schemeClr val="dk2"/>
                </a:solidFill>
                <a:latin typeface="Times New Roman"/>
                <a:ea typeface="Times New Roman"/>
                <a:cs typeface="Times New Roman"/>
                <a:sym typeface="Times New Roman"/>
              </a:rPr>
              <a:t>Debunking characteristics</a:t>
            </a:r>
            <a:endParaRPr b="0" i="0" sz="1600" u="none" cap="none" strike="noStrike">
              <a:solidFill>
                <a:schemeClr val="dk2"/>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Times New Roman"/>
                <a:ea typeface="Times New Roman"/>
                <a:cs typeface="Times New Roman"/>
                <a:sym typeface="Times New Roman"/>
              </a:rPr>
              <a:t>             </a:t>
            </a:r>
            <a:r>
              <a:rPr b="0" i="0" lang="en" sz="1400" u="none" cap="none" strike="noStrike">
                <a:solidFill>
                  <a:srgbClr val="000000"/>
                </a:solidFill>
                <a:latin typeface="Times New Roman"/>
                <a:ea typeface="Times New Roman"/>
                <a:cs typeface="Times New Roman"/>
                <a:sym typeface="Times New Roman"/>
              </a:rPr>
              <a:t>Time delay between the spread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and its debunking</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a295ee0f92_0_35"/>
          <p:cNvSpPr txBox="1"/>
          <p:nvPr/>
        </p:nvSpPr>
        <p:spPr>
          <a:xfrm>
            <a:off x="393525" y="730425"/>
            <a:ext cx="28620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dk2"/>
                </a:solidFill>
                <a:latin typeface="Times New Roman"/>
                <a:ea typeface="Times New Roman"/>
                <a:cs typeface="Times New Roman"/>
                <a:sym typeface="Times New Roman"/>
              </a:rPr>
              <a:t>What is News Literacy?</a:t>
            </a:r>
            <a:endParaRPr b="1" i="0" sz="400" u="none" cap="none" strike="noStrike">
              <a:solidFill>
                <a:srgbClr val="09347A"/>
              </a:solidFill>
              <a:latin typeface="Calibri"/>
              <a:ea typeface="Calibri"/>
              <a:cs typeface="Calibri"/>
              <a:sym typeface="Calibri"/>
            </a:endParaRPr>
          </a:p>
        </p:txBody>
      </p:sp>
      <p:pic>
        <p:nvPicPr>
          <p:cNvPr id="264" name="Google Shape;264;ga295ee0f92_0_35"/>
          <p:cNvPicPr preferRelativeResize="0"/>
          <p:nvPr/>
        </p:nvPicPr>
        <p:blipFill rotWithShape="1">
          <a:blip r:embed="rId3">
            <a:alphaModFix/>
          </a:blip>
          <a:srcRect b="0" l="0" r="0" t="0"/>
          <a:stretch/>
        </p:blipFill>
        <p:spPr>
          <a:xfrm>
            <a:off x="646124" y="3522119"/>
            <a:ext cx="4096901" cy="705305"/>
          </a:xfrm>
          <a:prstGeom prst="rect">
            <a:avLst/>
          </a:prstGeom>
          <a:noFill/>
          <a:ln>
            <a:noFill/>
          </a:ln>
        </p:spPr>
      </p:pic>
      <p:sp>
        <p:nvSpPr>
          <p:cNvPr id="265" name="Google Shape;265;ga295ee0f92_0_35"/>
          <p:cNvSpPr txBox="1"/>
          <p:nvPr>
            <p:ph idx="4294967295" type="ctrTitle"/>
          </p:nvPr>
        </p:nvSpPr>
        <p:spPr>
          <a:xfrm>
            <a:off x="409325" y="1540500"/>
            <a:ext cx="4570500" cy="176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500">
                <a:solidFill>
                  <a:srgbClr val="000000"/>
                </a:solidFill>
                <a:latin typeface="Times New Roman"/>
                <a:ea typeface="Times New Roman"/>
                <a:cs typeface="Times New Roman"/>
                <a:sym typeface="Times New Roman"/>
              </a:rPr>
              <a:t>We define news literacy as </a:t>
            </a:r>
            <a:r>
              <a:rPr b="1" lang="en" sz="1500">
                <a:solidFill>
                  <a:srgbClr val="000000"/>
                </a:solidFill>
                <a:latin typeface="Times New Roman"/>
                <a:ea typeface="Times New Roman"/>
                <a:cs typeface="Times New Roman"/>
                <a:sym typeface="Times New Roman"/>
              </a:rPr>
              <a:t>knowledge</a:t>
            </a:r>
            <a:r>
              <a:rPr lang="en" sz="1500">
                <a:solidFill>
                  <a:srgbClr val="000000"/>
                </a:solidFill>
                <a:latin typeface="Times New Roman"/>
                <a:ea typeface="Times New Roman"/>
                <a:cs typeface="Times New Roman"/>
                <a:sym typeface="Times New Roman"/>
              </a:rPr>
              <a:t> of the personal and social processes by which news is produced, distributed, and consumed, and </a:t>
            </a:r>
            <a:r>
              <a:rPr b="1" lang="en" sz="1500">
                <a:solidFill>
                  <a:srgbClr val="000000"/>
                </a:solidFill>
                <a:latin typeface="Times New Roman"/>
                <a:ea typeface="Times New Roman"/>
                <a:cs typeface="Times New Roman"/>
                <a:sym typeface="Times New Roman"/>
              </a:rPr>
              <a:t>skills</a:t>
            </a:r>
            <a:r>
              <a:rPr lang="en" sz="1500">
                <a:solidFill>
                  <a:srgbClr val="000000"/>
                </a:solidFill>
                <a:latin typeface="Times New Roman"/>
                <a:ea typeface="Times New Roman"/>
                <a:cs typeface="Times New Roman"/>
                <a:sym typeface="Times New Roman"/>
              </a:rPr>
              <a:t> that allow users some control over these processes.</a:t>
            </a:r>
            <a:endParaRPr sz="15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sz="2400">
              <a:solidFill>
                <a:srgbClr val="000000"/>
              </a:solidFill>
              <a:latin typeface="Times New Roman"/>
              <a:ea typeface="Times New Roman"/>
              <a:cs typeface="Times New Roman"/>
              <a:sym typeface="Times New Roman"/>
            </a:endParaRPr>
          </a:p>
        </p:txBody>
      </p:sp>
      <p:sp>
        <p:nvSpPr>
          <p:cNvPr id="266" name="Google Shape;266;ga295ee0f92_0_35"/>
          <p:cNvSpPr txBox="1"/>
          <p:nvPr>
            <p:ph type="title"/>
          </p:nvPr>
        </p:nvSpPr>
        <p:spPr>
          <a:xfrm>
            <a:off x="4858900" y="1329925"/>
            <a:ext cx="4047600" cy="299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800">
                <a:latin typeface="Times New Roman"/>
                <a:ea typeface="Times New Roman"/>
                <a:cs typeface="Times New Roman"/>
                <a:sym typeface="Times New Roman"/>
              </a:rPr>
              <a:t>The 5 C’s of News Literacy</a:t>
            </a:r>
            <a:endParaRPr b="1" sz="1800">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b="1" sz="1500">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b="1" sz="1500">
              <a:latin typeface="Times New Roman"/>
              <a:ea typeface="Times New Roman"/>
              <a:cs typeface="Times New Roman"/>
              <a:sym typeface="Times New Roman"/>
            </a:endParaRPr>
          </a:p>
          <a:p>
            <a:pPr indent="0" lvl="0" marL="0" rtl="0" algn="ctr">
              <a:lnSpc>
                <a:spcPct val="150000"/>
              </a:lnSpc>
              <a:spcBef>
                <a:spcPts val="0"/>
              </a:spcBef>
              <a:spcAft>
                <a:spcPts val="0"/>
              </a:spcAft>
              <a:buSzPts val="1400"/>
              <a:buNone/>
            </a:pPr>
            <a:r>
              <a:rPr b="1" lang="en" sz="1500">
                <a:solidFill>
                  <a:srgbClr val="D84200"/>
                </a:solidFill>
                <a:latin typeface="Times New Roman"/>
                <a:ea typeface="Times New Roman"/>
                <a:cs typeface="Times New Roman"/>
                <a:sym typeface="Times New Roman"/>
              </a:rPr>
              <a:t>Context</a:t>
            </a:r>
            <a:endParaRPr b="1" sz="1500">
              <a:solidFill>
                <a:srgbClr val="D84200"/>
              </a:solidFill>
              <a:latin typeface="Times New Roman"/>
              <a:ea typeface="Times New Roman"/>
              <a:cs typeface="Times New Roman"/>
              <a:sym typeface="Times New Roman"/>
            </a:endParaRPr>
          </a:p>
          <a:p>
            <a:pPr indent="0" lvl="0" marL="0" rtl="0" algn="ctr">
              <a:lnSpc>
                <a:spcPct val="150000"/>
              </a:lnSpc>
              <a:spcBef>
                <a:spcPts val="0"/>
              </a:spcBef>
              <a:spcAft>
                <a:spcPts val="0"/>
              </a:spcAft>
              <a:buSzPts val="1400"/>
              <a:buNone/>
            </a:pPr>
            <a:r>
              <a:rPr b="1" lang="en" sz="1500">
                <a:solidFill>
                  <a:srgbClr val="D84200"/>
                </a:solidFill>
                <a:latin typeface="Times New Roman"/>
                <a:ea typeface="Times New Roman"/>
                <a:cs typeface="Times New Roman"/>
                <a:sym typeface="Times New Roman"/>
              </a:rPr>
              <a:t>Creation</a:t>
            </a:r>
            <a:endParaRPr b="1" sz="1500">
              <a:solidFill>
                <a:srgbClr val="D84200"/>
              </a:solidFill>
              <a:latin typeface="Times New Roman"/>
              <a:ea typeface="Times New Roman"/>
              <a:cs typeface="Times New Roman"/>
              <a:sym typeface="Times New Roman"/>
            </a:endParaRPr>
          </a:p>
          <a:p>
            <a:pPr indent="0" lvl="0" marL="0" rtl="0" algn="ctr">
              <a:lnSpc>
                <a:spcPct val="150000"/>
              </a:lnSpc>
              <a:spcBef>
                <a:spcPts val="0"/>
              </a:spcBef>
              <a:spcAft>
                <a:spcPts val="0"/>
              </a:spcAft>
              <a:buSzPts val="1400"/>
              <a:buNone/>
            </a:pPr>
            <a:r>
              <a:rPr b="1" lang="en" sz="1500">
                <a:solidFill>
                  <a:srgbClr val="D84200"/>
                </a:solidFill>
                <a:latin typeface="Times New Roman"/>
                <a:ea typeface="Times New Roman"/>
                <a:cs typeface="Times New Roman"/>
                <a:sym typeface="Times New Roman"/>
              </a:rPr>
              <a:t>Content</a:t>
            </a:r>
            <a:endParaRPr b="1" sz="1500">
              <a:solidFill>
                <a:srgbClr val="D84200"/>
              </a:solidFill>
              <a:latin typeface="Times New Roman"/>
              <a:ea typeface="Times New Roman"/>
              <a:cs typeface="Times New Roman"/>
              <a:sym typeface="Times New Roman"/>
            </a:endParaRPr>
          </a:p>
          <a:p>
            <a:pPr indent="0" lvl="0" marL="0" rtl="0" algn="ctr">
              <a:lnSpc>
                <a:spcPct val="150000"/>
              </a:lnSpc>
              <a:spcBef>
                <a:spcPts val="0"/>
              </a:spcBef>
              <a:spcAft>
                <a:spcPts val="0"/>
              </a:spcAft>
              <a:buSzPts val="1400"/>
              <a:buNone/>
            </a:pPr>
            <a:r>
              <a:rPr b="1" lang="en" sz="1500">
                <a:solidFill>
                  <a:srgbClr val="D84200"/>
                </a:solidFill>
                <a:latin typeface="Times New Roman"/>
                <a:ea typeface="Times New Roman"/>
                <a:cs typeface="Times New Roman"/>
                <a:sym typeface="Times New Roman"/>
              </a:rPr>
              <a:t>Circulation</a:t>
            </a:r>
            <a:endParaRPr b="1" sz="1500">
              <a:solidFill>
                <a:srgbClr val="D84200"/>
              </a:solidFill>
              <a:latin typeface="Times New Roman"/>
              <a:ea typeface="Times New Roman"/>
              <a:cs typeface="Times New Roman"/>
              <a:sym typeface="Times New Roman"/>
            </a:endParaRPr>
          </a:p>
          <a:p>
            <a:pPr indent="0" lvl="0" marL="0" rtl="0" algn="ctr">
              <a:lnSpc>
                <a:spcPct val="150000"/>
              </a:lnSpc>
              <a:spcBef>
                <a:spcPts val="0"/>
              </a:spcBef>
              <a:spcAft>
                <a:spcPts val="0"/>
              </a:spcAft>
              <a:buSzPts val="1400"/>
              <a:buNone/>
            </a:pPr>
            <a:r>
              <a:rPr b="1" lang="en" sz="1500">
                <a:solidFill>
                  <a:srgbClr val="D84200"/>
                </a:solidFill>
                <a:latin typeface="Times New Roman"/>
                <a:ea typeface="Times New Roman"/>
                <a:cs typeface="Times New Roman"/>
                <a:sym typeface="Times New Roman"/>
              </a:rPr>
              <a:t>Consumption</a:t>
            </a:r>
            <a:endParaRPr b="1" sz="1500">
              <a:solidFill>
                <a:srgbClr val="D842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b="1" sz="1500">
              <a:latin typeface="Times New Roman"/>
              <a:ea typeface="Times New Roman"/>
              <a:cs typeface="Times New Roman"/>
              <a:sym typeface="Times New Roman"/>
            </a:endParaRPr>
          </a:p>
          <a:p>
            <a:pPr indent="0" lvl="0" marL="0" rtl="0" algn="l">
              <a:spcBef>
                <a:spcPts val="0"/>
              </a:spcBef>
              <a:spcAft>
                <a:spcPts val="0"/>
              </a:spcAft>
              <a:buClr>
                <a:srgbClr val="000000"/>
              </a:buClr>
              <a:buSzPts val="2300"/>
              <a:buFont typeface="Arial"/>
              <a:buNone/>
            </a:pPr>
            <a:r>
              <a:t/>
            </a:r>
            <a:endParaRPr b="1" sz="1500">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b="1" sz="15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ab1061709c_0_165"/>
          <p:cNvSpPr txBox="1"/>
          <p:nvPr/>
        </p:nvSpPr>
        <p:spPr>
          <a:xfrm>
            <a:off x="6983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Context</a:t>
            </a:r>
            <a:endParaRPr b="1" i="0" sz="2000" u="none" cap="none" strike="noStrike">
              <a:solidFill>
                <a:schemeClr val="dk2"/>
              </a:solidFill>
              <a:latin typeface="Times New Roman"/>
              <a:ea typeface="Times New Roman"/>
              <a:cs typeface="Times New Roman"/>
              <a:sym typeface="Times New Roman"/>
            </a:endParaRPr>
          </a:p>
        </p:txBody>
      </p:sp>
      <p:sp>
        <p:nvSpPr>
          <p:cNvPr id="272" name="Google Shape;272;gab1061709c_0_165"/>
          <p:cNvSpPr txBox="1"/>
          <p:nvPr/>
        </p:nvSpPr>
        <p:spPr>
          <a:xfrm>
            <a:off x="698325" y="1333400"/>
            <a:ext cx="8046900" cy="2793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The Social, Legal and Economic environment in which the news is produced.</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Various influences to shape content in media,</a:t>
            </a:r>
            <a:endParaRPr b="0" i="0" sz="1600" u="none" cap="none" strike="noStrike">
              <a:solidFill>
                <a:srgbClr val="000000"/>
              </a:solidFill>
              <a:latin typeface="Times New Roman"/>
              <a:ea typeface="Times New Roman"/>
              <a:cs typeface="Times New Roman"/>
              <a:sym typeface="Times New Roman"/>
            </a:endParaRPr>
          </a:p>
          <a:p>
            <a:pPr indent="-330200" lvl="1" marL="9144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Advertising</a:t>
            </a:r>
            <a:endParaRPr b="0" i="0" sz="1600" u="none" cap="none" strike="noStrike">
              <a:solidFill>
                <a:srgbClr val="000000"/>
              </a:solidFill>
              <a:latin typeface="Times New Roman"/>
              <a:ea typeface="Times New Roman"/>
              <a:cs typeface="Times New Roman"/>
              <a:sym typeface="Times New Roman"/>
            </a:endParaRPr>
          </a:p>
          <a:p>
            <a:pPr indent="-330200" lvl="1" marL="9144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Technology</a:t>
            </a:r>
            <a:endParaRPr b="0" i="0" sz="1600" u="none" cap="none" strike="noStrike">
              <a:solidFill>
                <a:srgbClr val="000000"/>
              </a:solidFill>
              <a:latin typeface="Times New Roman"/>
              <a:ea typeface="Times New Roman"/>
              <a:cs typeface="Times New Roman"/>
              <a:sym typeface="Times New Roman"/>
            </a:endParaRPr>
          </a:p>
          <a:p>
            <a:pPr indent="-330200" lvl="1" marL="9144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Government</a:t>
            </a:r>
            <a:endParaRPr b="0" i="0" sz="1600" u="none" cap="none" strike="noStrike">
              <a:solidFill>
                <a:srgbClr val="000000"/>
              </a:solidFill>
              <a:latin typeface="Times New Roman"/>
              <a:ea typeface="Times New Roman"/>
              <a:cs typeface="Times New Roman"/>
              <a:sym typeface="Times New Roman"/>
            </a:endParaRPr>
          </a:p>
          <a:p>
            <a:pPr indent="-330200" lvl="1" marL="9144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Public relations</a:t>
            </a:r>
            <a:endParaRPr b="0" i="0" sz="1600" u="none" cap="none" strike="noStrike">
              <a:solidFill>
                <a:srgbClr val="000000"/>
              </a:solidFill>
              <a:latin typeface="Times New Roman"/>
              <a:ea typeface="Times New Roman"/>
              <a:cs typeface="Times New Roman"/>
              <a:sym typeface="Times New Roman"/>
            </a:endParaRPr>
          </a:p>
          <a:p>
            <a:pPr indent="-330200" lvl="1" marL="9144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Audiences</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Utilize the influences to monetize the efforts of content producers.</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Users should have the knowledge on the political and economic contexts of media.</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ab1061709c_4_7"/>
          <p:cNvSpPr txBox="1"/>
          <p:nvPr/>
        </p:nvSpPr>
        <p:spPr>
          <a:xfrm>
            <a:off x="421900"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Context </a:t>
            </a:r>
            <a:endParaRPr b="1" i="0" sz="2000" u="none" cap="none" strike="noStrike">
              <a:solidFill>
                <a:schemeClr val="dk2"/>
              </a:solidFill>
              <a:latin typeface="Times New Roman"/>
              <a:ea typeface="Times New Roman"/>
              <a:cs typeface="Times New Roman"/>
              <a:sym typeface="Times New Roman"/>
            </a:endParaRPr>
          </a:p>
        </p:txBody>
      </p:sp>
      <p:sp>
        <p:nvSpPr>
          <p:cNvPr id="278" name="Google Shape;278;gab1061709c_4_7"/>
          <p:cNvSpPr txBox="1"/>
          <p:nvPr/>
        </p:nvSpPr>
        <p:spPr>
          <a:xfrm>
            <a:off x="448725" y="1276050"/>
            <a:ext cx="4991100" cy="302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2"/>
                </a:solidFill>
                <a:latin typeface="Times New Roman"/>
                <a:ea typeface="Times New Roman"/>
                <a:cs typeface="Times New Roman"/>
                <a:sym typeface="Times New Roman"/>
              </a:rPr>
              <a:t>Section 230 - Communication Decency Act</a:t>
            </a:r>
            <a:endParaRPr b="1" i="0" sz="19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202122"/>
                </a:solidFill>
                <a:highlight>
                  <a:srgbClr val="FFFFFF"/>
                </a:highlight>
                <a:latin typeface="Times New Roman"/>
                <a:ea typeface="Times New Roman"/>
                <a:cs typeface="Times New Roman"/>
                <a:sym typeface="Times New Roman"/>
              </a:rPr>
              <a:t>No provider or user of an interactive computer service shall be treated as the publisher or speaker of any information provided by another information content provider.</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Immunity in social media.</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Increases the spread of misinformation.</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Organization will be least bothered about the content posted in their websites.</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Twitter has introduced labels for fact-checking.</a:t>
            </a:r>
            <a:endParaRPr b="0" i="0" sz="15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279" name="Google Shape;279;gab1061709c_4_7"/>
          <p:cNvPicPr preferRelativeResize="0"/>
          <p:nvPr/>
        </p:nvPicPr>
        <p:blipFill rotWithShape="1">
          <a:blip r:embed="rId3">
            <a:alphaModFix/>
          </a:blip>
          <a:srcRect b="0" l="0" r="0" t="0"/>
          <a:stretch/>
        </p:blipFill>
        <p:spPr>
          <a:xfrm>
            <a:off x="5530300" y="1504650"/>
            <a:ext cx="3536249" cy="2216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ab1061709c_0_169"/>
          <p:cNvSpPr txBox="1"/>
          <p:nvPr/>
        </p:nvSpPr>
        <p:spPr>
          <a:xfrm>
            <a:off x="6221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Creation</a:t>
            </a:r>
            <a:endParaRPr b="1" i="0" sz="2000" u="none" cap="none" strike="noStrike">
              <a:solidFill>
                <a:schemeClr val="dk2"/>
              </a:solidFill>
              <a:latin typeface="Times New Roman"/>
              <a:ea typeface="Times New Roman"/>
              <a:cs typeface="Times New Roman"/>
              <a:sym typeface="Times New Roman"/>
            </a:endParaRPr>
          </a:p>
        </p:txBody>
      </p:sp>
      <p:sp>
        <p:nvSpPr>
          <p:cNvPr id="285" name="Google Shape;285;gab1061709c_0_169"/>
          <p:cNvSpPr txBox="1"/>
          <p:nvPr/>
        </p:nvSpPr>
        <p:spPr>
          <a:xfrm>
            <a:off x="659425" y="1393425"/>
            <a:ext cx="8238300" cy="30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Times New Roman"/>
                <a:ea typeface="Times New Roman"/>
                <a:cs typeface="Times New Roman"/>
                <a:sym typeface="Times New Roman"/>
              </a:rPr>
              <a:t>News creation is the process of conceiving, reporting and creating news by journalists and other related actors</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Times New Roman"/>
                <a:ea typeface="Times New Roman"/>
                <a:cs typeface="Times New Roman"/>
                <a:sym typeface="Times New Roman"/>
              </a:rPr>
              <a:t>Who creates fake news</a:t>
            </a:r>
            <a:endParaRPr b="1" i="0" sz="16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Teenagers from macedonia created fake news in the 2016 US election! </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Fake news creators are more like hackers</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Fake news creator can be extremist </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Political parties</a:t>
            </a:r>
            <a:endParaRPr b="0" i="0" sz="15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pic>
        <p:nvPicPr>
          <p:cNvPr id="286" name="Google Shape;286;gab1061709c_0_169"/>
          <p:cNvPicPr preferRelativeResize="0"/>
          <p:nvPr/>
        </p:nvPicPr>
        <p:blipFill rotWithShape="1">
          <a:blip r:embed="rId3">
            <a:alphaModFix/>
          </a:blip>
          <a:srcRect b="0" l="0" r="0" t="0"/>
          <a:stretch/>
        </p:blipFill>
        <p:spPr>
          <a:xfrm>
            <a:off x="5913825" y="3161125"/>
            <a:ext cx="3154526" cy="1565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a9ab53f345_0_132"/>
          <p:cNvSpPr txBox="1"/>
          <p:nvPr/>
        </p:nvSpPr>
        <p:spPr>
          <a:xfrm>
            <a:off x="5459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Creation</a:t>
            </a:r>
            <a:endParaRPr b="1" i="0" sz="2000" u="none" cap="none" strike="noStrike">
              <a:solidFill>
                <a:schemeClr val="dk2"/>
              </a:solidFill>
              <a:latin typeface="Times New Roman"/>
              <a:ea typeface="Times New Roman"/>
              <a:cs typeface="Times New Roman"/>
              <a:sym typeface="Times New Roman"/>
            </a:endParaRPr>
          </a:p>
        </p:txBody>
      </p:sp>
      <p:sp>
        <p:nvSpPr>
          <p:cNvPr id="292" name="Google Shape;292;ga9ab53f345_0_132"/>
          <p:cNvSpPr txBox="1"/>
          <p:nvPr/>
        </p:nvSpPr>
        <p:spPr>
          <a:xfrm>
            <a:off x="507025" y="1393425"/>
            <a:ext cx="8238300" cy="30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Times New Roman"/>
                <a:ea typeface="Times New Roman"/>
                <a:cs typeface="Times New Roman"/>
                <a:sym typeface="Times New Roman"/>
              </a:rPr>
              <a:t>Why fake news is created</a:t>
            </a:r>
            <a:endParaRPr b="1" i="0" sz="16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Calibri"/>
              <a:buChar char="●"/>
            </a:pPr>
            <a:r>
              <a:rPr b="1" i="0" lang="en" sz="1500" u="none" cap="none" strike="noStrike">
                <a:solidFill>
                  <a:schemeClr val="accent2"/>
                </a:solidFill>
                <a:latin typeface="Times New Roman"/>
                <a:ea typeface="Times New Roman"/>
                <a:cs typeface="Times New Roman"/>
                <a:sym typeface="Times New Roman"/>
              </a:rPr>
              <a:t>Fake news pays</a:t>
            </a:r>
            <a:r>
              <a:rPr b="0" i="0" lang="en" sz="1500" u="none" cap="none" strike="noStrike">
                <a:solidFill>
                  <a:schemeClr val="dk1"/>
                </a:solidFill>
                <a:latin typeface="Times New Roman"/>
                <a:ea typeface="Times New Roman"/>
                <a:cs typeface="Times New Roman"/>
                <a:sym typeface="Times New Roman"/>
              </a:rPr>
              <a:t>! (More clicks &gt; more advertisement &gt; more pay )</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Political reasons</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Get revenge / teach someone a lesson</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Out of  hatred, spite or jealousy</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To promote an ideology</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To harm a business competitor</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To promote products</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pic>
        <p:nvPicPr>
          <p:cNvPr id="293" name="Google Shape;293;ga9ab53f345_0_132"/>
          <p:cNvPicPr preferRelativeResize="0"/>
          <p:nvPr/>
        </p:nvPicPr>
        <p:blipFill rotWithShape="1">
          <a:blip r:embed="rId3">
            <a:alphaModFix/>
          </a:blip>
          <a:srcRect b="0" l="-1790" r="1789" t="0"/>
          <a:stretch/>
        </p:blipFill>
        <p:spPr>
          <a:xfrm>
            <a:off x="6598900" y="730425"/>
            <a:ext cx="2395373" cy="1347400"/>
          </a:xfrm>
          <a:prstGeom prst="rect">
            <a:avLst/>
          </a:prstGeom>
          <a:noFill/>
          <a:ln>
            <a:noFill/>
          </a:ln>
        </p:spPr>
      </p:pic>
      <p:pic>
        <p:nvPicPr>
          <p:cNvPr id="294" name="Google Shape;294;ga9ab53f345_0_132"/>
          <p:cNvPicPr preferRelativeResize="0"/>
          <p:nvPr/>
        </p:nvPicPr>
        <p:blipFill rotWithShape="1">
          <a:blip r:embed="rId4">
            <a:alphaModFix/>
          </a:blip>
          <a:srcRect b="0" l="0" r="0" t="0"/>
          <a:stretch/>
        </p:blipFill>
        <p:spPr>
          <a:xfrm>
            <a:off x="6044873" y="2571750"/>
            <a:ext cx="3056352" cy="2101250"/>
          </a:xfrm>
          <a:prstGeom prst="rect">
            <a:avLst/>
          </a:prstGeom>
          <a:noFill/>
          <a:ln>
            <a:noFill/>
          </a:ln>
        </p:spPr>
      </p:pic>
      <p:sp>
        <p:nvSpPr>
          <p:cNvPr id="295" name="Google Shape;295;ga9ab53f345_0_132"/>
          <p:cNvSpPr txBox="1"/>
          <p:nvPr/>
        </p:nvSpPr>
        <p:spPr>
          <a:xfrm>
            <a:off x="2006625" y="4414700"/>
            <a:ext cx="4173900" cy="258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Calibri"/>
                <a:ea typeface="Calibri"/>
                <a:cs typeface="Calibri"/>
                <a:sym typeface="Calibri"/>
              </a:rPr>
              <a:t>Source: https://30secondes.org/en/module/why-is-fake-news-invented/</a:t>
            </a:r>
            <a:endParaRPr b="0" i="0" sz="10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a9ab53f345_0_141"/>
          <p:cNvSpPr txBox="1"/>
          <p:nvPr/>
        </p:nvSpPr>
        <p:spPr>
          <a:xfrm>
            <a:off x="4697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Creation</a:t>
            </a:r>
            <a:endParaRPr b="1" i="0" sz="2000" u="none" cap="none" strike="noStrike">
              <a:solidFill>
                <a:schemeClr val="dk2"/>
              </a:solidFill>
              <a:latin typeface="Times New Roman"/>
              <a:ea typeface="Times New Roman"/>
              <a:cs typeface="Times New Roman"/>
              <a:sym typeface="Times New Roman"/>
            </a:endParaRPr>
          </a:p>
        </p:txBody>
      </p:sp>
      <p:sp>
        <p:nvSpPr>
          <p:cNvPr id="301" name="Google Shape;301;ga9ab53f345_0_141"/>
          <p:cNvSpPr txBox="1"/>
          <p:nvPr/>
        </p:nvSpPr>
        <p:spPr>
          <a:xfrm>
            <a:off x="507025" y="1189425"/>
            <a:ext cx="8238300" cy="31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2"/>
                </a:solidFill>
                <a:latin typeface="Times New Roman"/>
                <a:ea typeface="Times New Roman"/>
                <a:cs typeface="Times New Roman"/>
                <a:sym typeface="Times New Roman"/>
              </a:rPr>
              <a:t>Journalism skills</a:t>
            </a:r>
            <a:endParaRPr b="1" i="0" sz="15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Times New Roman"/>
                <a:ea typeface="Times New Roman"/>
                <a:cs typeface="Times New Roman"/>
                <a:sym typeface="Times New Roman"/>
              </a:rPr>
              <a:t>Audience can employ the skills of journalists, while processing information and constructing messages.</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323850" lvl="0" marL="9144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Verification - process of confirming and checking facts.</a:t>
            </a:r>
            <a:endParaRPr b="0" i="0" sz="1500" u="none" cap="none" strike="noStrike">
              <a:solidFill>
                <a:schemeClr val="dk1"/>
              </a:solidFill>
              <a:latin typeface="Times New Roman"/>
              <a:ea typeface="Times New Roman"/>
              <a:cs typeface="Times New Roman"/>
              <a:sym typeface="Times New Roman"/>
            </a:endParaRPr>
          </a:p>
          <a:p>
            <a:pPr indent="-323850" lvl="0" marL="9144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Multiple credibility sources - eyewitnesses, officials and experts.</a:t>
            </a:r>
            <a:endParaRPr b="0" i="0" sz="1500" u="none" cap="none" strike="noStrike">
              <a:solidFill>
                <a:schemeClr val="dk1"/>
              </a:solidFill>
              <a:latin typeface="Times New Roman"/>
              <a:ea typeface="Times New Roman"/>
              <a:cs typeface="Times New Roman"/>
              <a:sym typeface="Times New Roman"/>
            </a:endParaRPr>
          </a:p>
          <a:p>
            <a:pPr indent="-323850" lvl="0" marL="9144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Avoidance of bias - presenting facts and contents in a dispassionate manner.</a:t>
            </a:r>
            <a:endParaRPr b="0" i="0" sz="1500" u="none" cap="none" strike="noStrike">
              <a:solidFill>
                <a:schemeClr val="dk1"/>
              </a:solidFill>
              <a:latin typeface="Times New Roman"/>
              <a:ea typeface="Times New Roman"/>
              <a:cs typeface="Times New Roman"/>
              <a:sym typeface="Times New Roman"/>
            </a:endParaRPr>
          </a:p>
          <a:p>
            <a:pPr indent="-323850" lvl="0" marL="9144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Documentation - reports, studies, data, videos, photos and audio recordings.</a:t>
            </a:r>
            <a:endParaRPr b="0" i="0" sz="1500" u="none" cap="none" strike="noStrike">
              <a:solidFill>
                <a:schemeClr val="dk1"/>
              </a:solidFill>
              <a:latin typeface="Times New Roman"/>
              <a:ea typeface="Times New Roman"/>
              <a:cs typeface="Times New Roman"/>
              <a:sym typeface="Times New Roman"/>
            </a:endParaRPr>
          </a:p>
          <a:p>
            <a:pPr indent="-323850" lvl="0" marL="9144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Fairness - treating everyone with respect and provide chance to share their points. </a:t>
            </a:r>
            <a:endParaRPr b="0" i="0" sz="1500" u="none" cap="none" strike="noStrike">
              <a:solidFill>
                <a:schemeClr val="dk1"/>
              </a:solidFill>
              <a:latin typeface="Times New Roman"/>
              <a:ea typeface="Times New Roman"/>
              <a:cs typeface="Times New Roman"/>
              <a:sym typeface="Times New Roman"/>
            </a:endParaRPr>
          </a:p>
          <a:p>
            <a:pPr indent="-323850" lvl="0" marL="9144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Balance - presenting both side of the story, events or controversies.</a:t>
            </a:r>
            <a:endParaRPr b="0" i="0" sz="1500" u="none" cap="none" strike="noStrike">
              <a:solidFill>
                <a:schemeClr val="dk1"/>
              </a:solidFill>
              <a:latin typeface="Times New Roman"/>
              <a:ea typeface="Times New Roman"/>
              <a:cs typeface="Times New Roman"/>
              <a:sym typeface="Times New Roman"/>
            </a:endParaRPr>
          </a:p>
          <a:p>
            <a:pPr indent="-323850" lvl="0" marL="914400" marR="0" rtl="0" algn="l">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Context - presenting information in a clear, fair and accurate way.</a:t>
            </a:r>
            <a:endParaRPr b="0" i="0" sz="1500" u="none" cap="none" strike="noStrike">
              <a:solidFill>
                <a:schemeClr val="dk1"/>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accent2"/>
                </a:solidFill>
                <a:latin typeface="Times New Roman"/>
                <a:ea typeface="Times New Roman"/>
                <a:cs typeface="Times New Roman"/>
                <a:sym typeface="Times New Roman"/>
              </a:rPr>
              <a:t>Consumers can utilize these skills while differentiating between real and fake news</a:t>
            </a:r>
            <a:r>
              <a:rPr b="0" i="0" lang="en" sz="1500" u="none" cap="none" strike="noStrike">
                <a:solidFill>
                  <a:schemeClr val="accent2"/>
                </a:solidFill>
                <a:latin typeface="Times New Roman"/>
                <a:ea typeface="Times New Roman"/>
                <a:cs typeface="Times New Roman"/>
                <a:sym typeface="Times New Roman"/>
              </a:rPr>
              <a:t>!</a:t>
            </a:r>
            <a:r>
              <a:rPr b="0" i="0" lang="en" sz="1500" u="none" cap="none" strike="noStrike">
                <a:solidFill>
                  <a:schemeClr val="dk1"/>
                </a:solidFill>
                <a:latin typeface="Times New Roman"/>
                <a:ea typeface="Times New Roman"/>
                <a:cs typeface="Times New Roman"/>
                <a:sym typeface="Times New Roman"/>
              </a:rPr>
              <a:t>  </a:t>
            </a:r>
            <a:endParaRPr b="0" i="0" sz="15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
          <p:cNvSpPr txBox="1"/>
          <p:nvPr/>
        </p:nvSpPr>
        <p:spPr>
          <a:xfrm>
            <a:off x="393525" y="654225"/>
            <a:ext cx="50814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2"/>
                </a:solidFill>
                <a:latin typeface="Times New Roman"/>
                <a:ea typeface="Times New Roman"/>
                <a:cs typeface="Times New Roman"/>
                <a:sym typeface="Times New Roman"/>
              </a:rPr>
              <a:t>Misinformation vs. Disinformation</a:t>
            </a:r>
            <a:endParaRPr b="1" i="0" sz="2400" u="none" cap="none" strike="noStrike">
              <a:solidFill>
                <a:schemeClr val="dk2"/>
              </a:solidFill>
              <a:latin typeface="Times New Roman"/>
              <a:ea typeface="Times New Roman"/>
              <a:cs typeface="Times New Roman"/>
              <a:sym typeface="Times New Roman"/>
            </a:endParaRPr>
          </a:p>
        </p:txBody>
      </p:sp>
      <p:sp>
        <p:nvSpPr>
          <p:cNvPr id="155" name="Google Shape;155;p3"/>
          <p:cNvSpPr txBox="1"/>
          <p:nvPr/>
        </p:nvSpPr>
        <p:spPr>
          <a:xfrm>
            <a:off x="437375" y="1367175"/>
            <a:ext cx="4923300" cy="11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600" u="none" cap="none" strike="noStrike">
                <a:solidFill>
                  <a:schemeClr val="dk2"/>
                </a:solidFill>
                <a:latin typeface="Times New Roman"/>
                <a:ea typeface="Times New Roman"/>
                <a:cs typeface="Times New Roman"/>
                <a:sym typeface="Times New Roman"/>
              </a:rPr>
              <a:t>Misinformation</a:t>
            </a:r>
            <a:endParaRPr b="1" i="0" sz="1600" u="none" cap="none" strike="noStrike">
              <a:solidFill>
                <a:schemeClr val="dk2"/>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u="none" cap="none" strike="noStrike">
                <a:solidFill>
                  <a:srgbClr val="000000"/>
                </a:solidFill>
                <a:latin typeface="Times New Roman"/>
                <a:ea typeface="Times New Roman"/>
                <a:cs typeface="Times New Roman"/>
                <a:sym typeface="Times New Roman"/>
              </a:rPr>
              <a:t>Incorrect information that is accidentally spread without the intention to mislead. </a:t>
            </a:r>
            <a:endParaRPr b="0" i="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u="none" cap="none" strike="noStrike">
                <a:solidFill>
                  <a:srgbClr val="000000"/>
                </a:solidFill>
                <a:latin typeface="Times New Roman"/>
                <a:ea typeface="Times New Roman"/>
                <a:cs typeface="Times New Roman"/>
                <a:sym typeface="Times New Roman"/>
              </a:rPr>
              <a:t>It </a:t>
            </a:r>
            <a:r>
              <a:rPr b="0" i="0" lang="en" u="none" cap="none" strike="noStrike">
                <a:solidFill>
                  <a:srgbClr val="000000"/>
                </a:solidFill>
                <a:highlight>
                  <a:srgbClr val="FFFFFF"/>
                </a:highlight>
                <a:latin typeface="Times New Roman"/>
                <a:ea typeface="Times New Roman"/>
                <a:cs typeface="Times New Roman"/>
                <a:sym typeface="Times New Roman"/>
              </a:rPr>
              <a:t>doesn’t care about the intent. </a:t>
            </a:r>
            <a:endParaRPr b="0" i="0" u="none" cap="none" strike="noStrike">
              <a:solidFill>
                <a:srgbClr val="000000"/>
              </a:solidFill>
              <a:latin typeface="Times New Roman"/>
              <a:ea typeface="Times New Roman"/>
              <a:cs typeface="Times New Roman"/>
              <a:sym typeface="Times New Roman"/>
            </a:endParaRPr>
          </a:p>
        </p:txBody>
      </p:sp>
      <p:sp>
        <p:nvSpPr>
          <p:cNvPr id="156" name="Google Shape;156;p3"/>
          <p:cNvSpPr txBox="1"/>
          <p:nvPr/>
        </p:nvSpPr>
        <p:spPr>
          <a:xfrm>
            <a:off x="437375" y="2433975"/>
            <a:ext cx="5037600" cy="11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600" u="none" cap="none" strike="noStrike">
                <a:solidFill>
                  <a:schemeClr val="dk2"/>
                </a:solidFill>
                <a:latin typeface="Times New Roman"/>
                <a:ea typeface="Times New Roman"/>
                <a:cs typeface="Times New Roman"/>
                <a:sym typeface="Times New Roman"/>
              </a:rPr>
              <a:t>Disinformation</a:t>
            </a:r>
            <a:endParaRPr b="1" i="0" sz="1600" u="none" cap="none" strike="noStrike">
              <a:solidFill>
                <a:schemeClr val="dk2"/>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u="none" cap="none" strike="noStrike">
                <a:solidFill>
                  <a:srgbClr val="000000"/>
                </a:solidFill>
                <a:latin typeface="Times New Roman"/>
                <a:ea typeface="Times New Roman"/>
                <a:cs typeface="Times New Roman"/>
                <a:sym typeface="Times New Roman"/>
              </a:rPr>
              <a:t>Incorrect information that is spread without the intention to </a:t>
            </a:r>
            <a:endParaRPr b="0" i="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rPr b="0" i="0" lang="en" u="none" cap="none" strike="noStrike">
                <a:solidFill>
                  <a:srgbClr val="000000"/>
                </a:solidFill>
                <a:latin typeface="Times New Roman"/>
                <a:ea typeface="Times New Roman"/>
                <a:cs typeface="Times New Roman"/>
                <a:sym typeface="Times New Roman"/>
              </a:rPr>
              <a:t>mislead or deceive</a:t>
            </a:r>
            <a:r>
              <a:rPr b="0" i="0" lang="en" u="none" cap="none" strike="noStrike">
                <a:solidFill>
                  <a:srgbClr val="000000"/>
                </a:solidFill>
                <a:highlight>
                  <a:srgbClr val="FFFFFF"/>
                </a:highlight>
                <a:latin typeface="Times New Roman"/>
                <a:ea typeface="Times New Roman"/>
                <a:cs typeface="Times New Roman"/>
                <a:sym typeface="Times New Roman"/>
              </a:rPr>
              <a:t>. </a:t>
            </a:r>
            <a:endParaRPr b="0" i="0" u="none" cap="none" strike="noStrike">
              <a:solidFill>
                <a:srgbClr val="000000"/>
              </a:solidFill>
              <a:highlight>
                <a:srgbClr val="FFFFFF"/>
              </a:highlight>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u="none" cap="none" strike="noStrike">
                <a:solidFill>
                  <a:srgbClr val="000000"/>
                </a:solidFill>
                <a:highlight>
                  <a:srgbClr val="FFFFFF"/>
                </a:highlight>
                <a:latin typeface="Times New Roman"/>
                <a:ea typeface="Times New Roman"/>
                <a:cs typeface="Times New Roman"/>
                <a:sym typeface="Times New Roman"/>
              </a:rPr>
              <a:t>Disinformation is knowingly spreading misinformation. </a:t>
            </a:r>
            <a:endParaRPr b="0" i="0" u="none" cap="none" strike="noStrike">
              <a:solidFill>
                <a:srgbClr val="000000"/>
              </a:solidFill>
              <a:latin typeface="Times New Roman"/>
              <a:ea typeface="Times New Roman"/>
              <a:cs typeface="Times New Roman"/>
              <a:sym typeface="Times New Roman"/>
            </a:endParaRPr>
          </a:p>
        </p:txBody>
      </p:sp>
      <p:sp>
        <p:nvSpPr>
          <p:cNvPr id="157" name="Google Shape;157;p3"/>
          <p:cNvSpPr/>
          <p:nvPr/>
        </p:nvSpPr>
        <p:spPr>
          <a:xfrm>
            <a:off x="6073725" y="1367175"/>
            <a:ext cx="2706000" cy="2791800"/>
          </a:xfrm>
          <a:prstGeom prst="ellipse">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
          <p:cNvSpPr/>
          <p:nvPr/>
        </p:nvSpPr>
        <p:spPr>
          <a:xfrm>
            <a:off x="7212225" y="2428425"/>
            <a:ext cx="1293600" cy="1329300"/>
          </a:xfrm>
          <a:prstGeom prst="ellipse">
            <a:avLst/>
          </a:prstGeom>
          <a:solidFill>
            <a:srgbClr val="F9CB9C"/>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
          <p:cNvSpPr txBox="1"/>
          <p:nvPr/>
        </p:nvSpPr>
        <p:spPr>
          <a:xfrm>
            <a:off x="6700875" y="1889475"/>
            <a:ext cx="1451700" cy="28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1C4587"/>
                </a:solidFill>
                <a:latin typeface="Calibri"/>
                <a:ea typeface="Calibri"/>
                <a:cs typeface="Calibri"/>
                <a:sym typeface="Calibri"/>
              </a:rPr>
              <a:t>Misinformation</a:t>
            </a:r>
            <a:endParaRPr b="1" i="0" sz="1400" u="none" cap="none" strike="noStrike">
              <a:solidFill>
                <a:srgbClr val="1C4587"/>
              </a:solidFill>
              <a:latin typeface="Calibri"/>
              <a:ea typeface="Calibri"/>
              <a:cs typeface="Calibri"/>
              <a:sym typeface="Calibri"/>
            </a:endParaRPr>
          </a:p>
        </p:txBody>
      </p:sp>
      <p:sp>
        <p:nvSpPr>
          <p:cNvPr id="160" name="Google Shape;160;p3"/>
          <p:cNvSpPr txBox="1"/>
          <p:nvPr/>
        </p:nvSpPr>
        <p:spPr>
          <a:xfrm>
            <a:off x="7133175" y="2883475"/>
            <a:ext cx="1451700" cy="28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980000"/>
                </a:solidFill>
                <a:latin typeface="Calibri"/>
                <a:ea typeface="Calibri"/>
                <a:cs typeface="Calibri"/>
                <a:sym typeface="Calibri"/>
              </a:rPr>
              <a:t>Disinformation</a:t>
            </a:r>
            <a:endParaRPr b="1" i="0" sz="1400" u="none" cap="none" strike="noStrike">
              <a:solidFill>
                <a:srgbClr val="980000"/>
              </a:solidFill>
              <a:latin typeface="Calibri"/>
              <a:ea typeface="Calibri"/>
              <a:cs typeface="Calibri"/>
              <a:sym typeface="Calibri"/>
            </a:endParaRPr>
          </a:p>
        </p:txBody>
      </p:sp>
      <p:sp>
        <p:nvSpPr>
          <p:cNvPr id="161" name="Google Shape;161;p3"/>
          <p:cNvSpPr txBox="1"/>
          <p:nvPr/>
        </p:nvSpPr>
        <p:spPr>
          <a:xfrm>
            <a:off x="393525" y="3455150"/>
            <a:ext cx="3767100" cy="105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600" u="none" cap="none" strike="noStrike">
                <a:solidFill>
                  <a:schemeClr val="dk2"/>
                </a:solidFill>
                <a:latin typeface="Times New Roman"/>
                <a:ea typeface="Times New Roman"/>
                <a:cs typeface="Times New Roman"/>
                <a:sym typeface="Times New Roman"/>
              </a:rPr>
              <a:t>Spread of Misinformation</a:t>
            </a:r>
            <a:endParaRPr b="1" i="0" sz="1800" u="none" cap="none" strike="noStrike">
              <a:solidFill>
                <a:schemeClr val="dk2"/>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u="none" cap="none" strike="noStrike">
                <a:solidFill>
                  <a:srgbClr val="000000"/>
                </a:solidFill>
                <a:latin typeface="Times New Roman"/>
                <a:ea typeface="Times New Roman"/>
                <a:cs typeface="Times New Roman"/>
                <a:sym typeface="Times New Roman"/>
              </a:rPr>
              <a:t>Mishear</a:t>
            </a:r>
            <a:endParaRPr b="0" i="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u="none" cap="none" strike="noStrike">
                <a:solidFill>
                  <a:srgbClr val="000000"/>
                </a:solidFill>
                <a:latin typeface="Times New Roman"/>
                <a:ea typeface="Times New Roman"/>
                <a:cs typeface="Times New Roman"/>
                <a:sym typeface="Times New Roman"/>
              </a:rPr>
              <a:t>Misremember </a:t>
            </a:r>
            <a:endParaRPr b="0" i="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u="none" cap="none" strike="noStrike">
                <a:solidFill>
                  <a:srgbClr val="000000"/>
                </a:solidFill>
                <a:latin typeface="Times New Roman"/>
                <a:ea typeface="Times New Roman"/>
                <a:cs typeface="Times New Roman"/>
                <a:sym typeface="Times New Roman"/>
              </a:rPr>
              <a:t>Unknowingly sharing of misinformations</a:t>
            </a:r>
            <a:r>
              <a:rPr b="0" i="0" lang="en" u="none" cap="none" strike="noStrike">
                <a:solidFill>
                  <a:srgbClr val="000000"/>
                </a:solidFill>
                <a:highlight>
                  <a:srgbClr val="FFFFFF"/>
                </a:highlight>
                <a:latin typeface="Times New Roman"/>
                <a:ea typeface="Times New Roman"/>
                <a:cs typeface="Times New Roman"/>
                <a:sym typeface="Times New Roman"/>
              </a:rPr>
              <a:t>. </a:t>
            </a:r>
            <a:endParaRPr b="0" i="0" u="none" cap="none" strike="noStrike">
              <a:solidFill>
                <a:srgbClr val="000000"/>
              </a:solidFill>
              <a:latin typeface="Times New Roman"/>
              <a:ea typeface="Times New Roman"/>
              <a:cs typeface="Times New Roman"/>
              <a:sym typeface="Times New Roman"/>
            </a:endParaRPr>
          </a:p>
        </p:txBody>
      </p:sp>
      <p:sp>
        <p:nvSpPr>
          <p:cNvPr id="162" name="Google Shape;162;p3"/>
          <p:cNvSpPr txBox="1"/>
          <p:nvPr/>
        </p:nvSpPr>
        <p:spPr>
          <a:xfrm>
            <a:off x="3731975" y="4387125"/>
            <a:ext cx="5370300" cy="25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Calibri"/>
                <a:ea typeface="Calibri"/>
                <a:cs typeface="Calibri"/>
                <a:sym typeface="Calibri"/>
              </a:rPr>
              <a:t>Cartoon Source : </a:t>
            </a:r>
            <a:r>
              <a:rPr b="0" i="0" lang="en" sz="1000" u="sng" cap="none" strike="noStrike">
                <a:solidFill>
                  <a:schemeClr val="hlink"/>
                </a:solidFill>
                <a:latin typeface="Calibri"/>
                <a:ea typeface="Calibri"/>
                <a:cs typeface="Calibri"/>
                <a:sym typeface="Calibri"/>
                <a:hlinkClick r:id="rId3"/>
              </a:rPr>
              <a:t>https://www.davegranlund.com/cartoons/2016/12/08/fake-news-and-internet/</a:t>
            </a:r>
            <a:r>
              <a:rPr b="0" i="0" lang="en"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ab1061709c_0_173"/>
          <p:cNvSpPr txBox="1"/>
          <p:nvPr/>
        </p:nvSpPr>
        <p:spPr>
          <a:xfrm>
            <a:off x="469725" y="6542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Content</a:t>
            </a:r>
            <a:endParaRPr b="1" i="0" sz="2000" u="none" cap="none" strike="noStrike">
              <a:solidFill>
                <a:schemeClr val="dk2"/>
              </a:solidFill>
              <a:latin typeface="Times New Roman"/>
              <a:ea typeface="Times New Roman"/>
              <a:cs typeface="Times New Roman"/>
              <a:sym typeface="Times New Roman"/>
            </a:endParaRPr>
          </a:p>
        </p:txBody>
      </p:sp>
      <p:sp>
        <p:nvSpPr>
          <p:cNvPr id="307" name="Google Shape;307;gab1061709c_0_173"/>
          <p:cNvSpPr txBox="1"/>
          <p:nvPr/>
        </p:nvSpPr>
        <p:spPr>
          <a:xfrm>
            <a:off x="469725" y="1088625"/>
            <a:ext cx="7993200" cy="3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Content is the qualitative characteristics of a news story or piece that distinguishes it from the other types of media content</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Times New Roman"/>
                <a:ea typeface="Times New Roman"/>
                <a:cs typeface="Times New Roman"/>
                <a:sym typeface="Times New Roman"/>
              </a:rPr>
              <a:t>Characteristics of real vs fake news</a:t>
            </a:r>
            <a:endParaRPr b="1" i="0" sz="1600" u="none" cap="none" strike="noStrike">
              <a:solidFill>
                <a:schemeClr val="dk2"/>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Fake news tend to be shorter in terms of content.</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It requires a lower educational level to read.</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Fake titles are longer, contain shorter words, more all capitalized words, fewer stop words, fewer nouns, more proper nouns.</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Titles of real and fake news differs strongly.</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Factually inaccurate.</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Fake news spread significantly faster, farther and more deeper than the real news.</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Fake news are mean to obscure or distort with emotions, preying on prejudice or bias.</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ab15608209_3_8"/>
          <p:cNvSpPr txBox="1"/>
          <p:nvPr/>
        </p:nvSpPr>
        <p:spPr>
          <a:xfrm>
            <a:off x="469725" y="8066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Content</a:t>
            </a:r>
            <a:endParaRPr b="1" i="0" sz="2000" u="none" cap="none" strike="noStrike">
              <a:solidFill>
                <a:schemeClr val="dk2"/>
              </a:solidFill>
              <a:latin typeface="Times New Roman"/>
              <a:ea typeface="Times New Roman"/>
              <a:cs typeface="Times New Roman"/>
              <a:sym typeface="Times New Roman"/>
            </a:endParaRPr>
          </a:p>
        </p:txBody>
      </p:sp>
      <p:sp>
        <p:nvSpPr>
          <p:cNvPr id="313" name="Google Shape;313;gab15608209_3_8"/>
          <p:cNvSpPr txBox="1"/>
          <p:nvPr/>
        </p:nvSpPr>
        <p:spPr>
          <a:xfrm>
            <a:off x="469725" y="1393425"/>
            <a:ext cx="7748700" cy="3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Times New Roman"/>
                <a:ea typeface="Times New Roman"/>
                <a:cs typeface="Times New Roman"/>
                <a:sym typeface="Times New Roman"/>
              </a:rPr>
              <a:t>Characteristics of real vs fake news</a:t>
            </a:r>
            <a:endParaRPr b="1" i="0" sz="16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Image features i.e. expressions and emotions of depicted people are good features for differentiating real and fake news.</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Fake news can contain fake images to provoke emotional response of the readers.</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News source  moderate to strongly biased are more likely to publish misleading news. (e.g.,hyper-partisan news sources are more likely to spread false news).</a:t>
            </a:r>
            <a:endParaRPr b="0" i="0" sz="16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Times New Roman"/>
              <a:ea typeface="Times New Roman"/>
              <a:cs typeface="Times New Roman"/>
              <a:sym typeface="Times New Roman"/>
            </a:endParaRPr>
          </a:p>
        </p:txBody>
      </p:sp>
      <p:sp>
        <p:nvSpPr>
          <p:cNvPr id="314" name="Google Shape;314;gab15608209_3_8"/>
          <p:cNvSpPr txBox="1"/>
          <p:nvPr/>
        </p:nvSpPr>
        <p:spPr>
          <a:xfrm>
            <a:off x="4843475" y="4339725"/>
            <a:ext cx="4136400" cy="353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900" u="none" cap="none" strike="noStrike">
                <a:solidFill>
                  <a:srgbClr val="000000"/>
                </a:solidFill>
                <a:latin typeface="Arial"/>
                <a:ea typeface="Arial"/>
                <a:cs typeface="Arial"/>
                <a:sym typeface="Arial"/>
              </a:rPr>
              <a:t>Source: </a:t>
            </a:r>
            <a:r>
              <a:rPr b="0" i="0" lang="en" sz="1000" u="sng" cap="none" strike="noStrike">
                <a:solidFill>
                  <a:schemeClr val="hlink"/>
                </a:solidFill>
                <a:latin typeface="Calibri"/>
                <a:ea typeface="Calibri"/>
                <a:cs typeface="Calibri"/>
                <a:sym typeface="Calibri"/>
                <a:hlinkClick r:id="rId3"/>
              </a:rPr>
              <a:t>https://link.springer.com/chapter/10.1007/978-3-030-61841-4_18</a:t>
            </a:r>
            <a:r>
              <a:rPr b="0" i="0" lang="en"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ab1061709c_0_177"/>
          <p:cNvSpPr txBox="1"/>
          <p:nvPr/>
        </p:nvSpPr>
        <p:spPr>
          <a:xfrm>
            <a:off x="6983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Circulation</a:t>
            </a:r>
            <a:endParaRPr b="1" i="0" sz="2000" u="none" cap="none" strike="noStrike">
              <a:solidFill>
                <a:schemeClr val="dk2"/>
              </a:solidFill>
              <a:latin typeface="Times New Roman"/>
              <a:ea typeface="Times New Roman"/>
              <a:cs typeface="Times New Roman"/>
              <a:sym typeface="Times New Roman"/>
            </a:endParaRPr>
          </a:p>
        </p:txBody>
      </p:sp>
      <p:sp>
        <p:nvSpPr>
          <p:cNvPr id="320" name="Google Shape;320;gab1061709c_0_177"/>
          <p:cNvSpPr txBox="1"/>
          <p:nvPr/>
        </p:nvSpPr>
        <p:spPr>
          <a:xfrm>
            <a:off x="698325" y="1241025"/>
            <a:ext cx="7022400" cy="337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News Circulation is the process of distributing a news  among the potential users.</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Times New Roman"/>
                <a:ea typeface="Times New Roman"/>
                <a:cs typeface="Times New Roman"/>
                <a:sym typeface="Times New Roman"/>
              </a:rPr>
              <a:t>False information Circulation Behavior</a:t>
            </a:r>
            <a:endParaRPr b="1" i="0" sz="16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attracts more attention than real one, </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spreads widely and quickly (mostly across the web) and </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reaches a large population</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Times New Roman"/>
                <a:ea typeface="Times New Roman"/>
                <a:cs typeface="Times New Roman"/>
                <a:sym typeface="Times New Roman"/>
              </a:rPr>
              <a:t>Circulated From</a:t>
            </a:r>
            <a:endParaRPr b="1" i="0" sz="16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Organizations (e.g., news outlets, social media companies, advertisers),</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Individuals (e.g., journalists, coders, audiences) </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Machines / Algorithms (e.g., search and social algorithms)</a:t>
            </a:r>
            <a:endParaRPr b="0" i="0" sz="16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gab1061709c_0_182"/>
          <p:cNvPicPr preferRelativeResize="0"/>
          <p:nvPr/>
        </p:nvPicPr>
        <p:blipFill rotWithShape="1">
          <a:blip r:embed="rId3">
            <a:alphaModFix/>
          </a:blip>
          <a:srcRect b="0" l="0" r="0" t="0"/>
          <a:stretch/>
        </p:blipFill>
        <p:spPr>
          <a:xfrm>
            <a:off x="6489281" y="1101575"/>
            <a:ext cx="2435769" cy="2943900"/>
          </a:xfrm>
          <a:prstGeom prst="rect">
            <a:avLst/>
          </a:prstGeom>
          <a:noFill/>
          <a:ln cap="flat" cmpd="sng" w="9525">
            <a:solidFill>
              <a:schemeClr val="dk2"/>
            </a:solidFill>
            <a:prstDash val="solid"/>
            <a:round/>
            <a:headEnd len="sm" w="sm" type="none"/>
            <a:tailEnd len="sm" w="sm" type="none"/>
          </a:ln>
        </p:spPr>
      </p:pic>
      <p:sp>
        <p:nvSpPr>
          <p:cNvPr id="326" name="Google Shape;326;gab1061709c_0_182"/>
          <p:cNvSpPr txBox="1"/>
          <p:nvPr/>
        </p:nvSpPr>
        <p:spPr>
          <a:xfrm>
            <a:off x="76200" y="4413600"/>
            <a:ext cx="9143700" cy="488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Calibri"/>
                <a:ea typeface="Calibri"/>
                <a:cs typeface="Calibri"/>
                <a:sym typeface="Calibri"/>
              </a:rPr>
              <a:t>Picture Source : </a:t>
            </a:r>
            <a:r>
              <a:rPr b="0" i="0" lang="en" sz="1000" u="sng" cap="none" strike="noStrike">
                <a:solidFill>
                  <a:schemeClr val="hlink"/>
                </a:solidFill>
                <a:latin typeface="Calibri"/>
                <a:ea typeface="Calibri"/>
                <a:cs typeface="Calibri"/>
                <a:sym typeface="Calibri"/>
                <a:hlinkClick r:id="rId4"/>
              </a:rPr>
              <a:t>https://www.analyticsvidhya.com/blog/2018/06/comprehensive-guide-recommendation-engine-python/screenshot-from-2018-06-21-10-57-38/</a:t>
            </a:r>
            <a:r>
              <a:rPr b="0" i="0" lang="en"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p:txBody>
      </p:sp>
      <p:sp>
        <p:nvSpPr>
          <p:cNvPr id="327" name="Google Shape;327;gab1061709c_0_182"/>
          <p:cNvSpPr txBox="1"/>
          <p:nvPr/>
        </p:nvSpPr>
        <p:spPr>
          <a:xfrm>
            <a:off x="698325" y="730425"/>
            <a:ext cx="53562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Circulation</a:t>
            </a:r>
            <a:endParaRPr b="1" i="0" sz="2000" u="none" cap="none" strike="noStrike">
              <a:solidFill>
                <a:schemeClr val="dk2"/>
              </a:solidFill>
              <a:latin typeface="Times New Roman"/>
              <a:ea typeface="Times New Roman"/>
              <a:cs typeface="Times New Roman"/>
              <a:sym typeface="Times New Roman"/>
            </a:endParaRPr>
          </a:p>
        </p:txBody>
      </p:sp>
      <p:sp>
        <p:nvSpPr>
          <p:cNvPr id="328" name="Google Shape;328;gab1061709c_0_182"/>
          <p:cNvSpPr txBox="1"/>
          <p:nvPr/>
        </p:nvSpPr>
        <p:spPr>
          <a:xfrm>
            <a:off x="698325" y="1241025"/>
            <a:ext cx="5533800" cy="29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Times New Roman"/>
                <a:ea typeface="Times New Roman"/>
                <a:cs typeface="Times New Roman"/>
                <a:sym typeface="Times New Roman"/>
              </a:rPr>
              <a:t>Machine / Algorithms in News Circulation</a:t>
            </a:r>
            <a:endParaRPr b="1" i="0" sz="16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Algorithms can </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Calibri"/>
              <a:buChar char="●"/>
            </a:pPr>
            <a:r>
              <a:rPr b="0" i="0" lang="en" sz="1600" u="none" cap="none" strike="noStrike">
                <a:solidFill>
                  <a:srgbClr val="000000"/>
                </a:solidFill>
                <a:latin typeface="Times New Roman"/>
                <a:ea typeface="Times New Roman"/>
                <a:cs typeface="Times New Roman"/>
                <a:sym typeface="Times New Roman"/>
              </a:rPr>
              <a:t>display news based on learning based on user’s  search, clicks, likes or readings and similar users’ profiles</a:t>
            </a:r>
            <a:r>
              <a:rPr b="1" i="0" lang="en" sz="1600" u="none" cap="none" strike="noStrike">
                <a:solidFill>
                  <a:srgbClr val="000000"/>
                </a:solidFill>
                <a:latin typeface="Times New Roman"/>
                <a:ea typeface="Times New Roman"/>
                <a:cs typeface="Times New Roman"/>
                <a:sym typeface="Times New Roman"/>
              </a:rPr>
              <a:t> </a:t>
            </a:r>
            <a:endParaRPr b="1"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sort, filter, find, and rank content based on a user’s predetermined set of preferences</a:t>
            </a:r>
            <a:endParaRPr b="0" i="0" sz="1600" u="none" cap="none" strike="noStrike">
              <a:solidFill>
                <a:srgbClr val="000000"/>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Excessive customization and personalization settings may causes</a:t>
            </a:r>
            <a:r>
              <a:rPr b="1" i="0" lang="en" sz="1600" u="none" cap="none" strike="noStrike">
                <a:solidFill>
                  <a:schemeClr val="dk1"/>
                </a:solidFill>
                <a:latin typeface="Times New Roman"/>
                <a:ea typeface="Times New Roman"/>
                <a:cs typeface="Times New Roman"/>
                <a:sym typeface="Times New Roman"/>
              </a:rPr>
              <a:t>        </a:t>
            </a:r>
            <a:r>
              <a:rPr b="1" i="0" lang="en" sz="1700" u="none" cap="none" strike="noStrike">
                <a:solidFill>
                  <a:srgbClr val="D84200"/>
                </a:solidFill>
                <a:latin typeface="Times New Roman"/>
                <a:ea typeface="Times New Roman"/>
                <a:cs typeface="Times New Roman"/>
                <a:sym typeface="Times New Roman"/>
              </a:rPr>
              <a:t>Filter Bubbles</a:t>
            </a:r>
            <a:endParaRPr b="1" i="0" sz="1700" u="none" cap="none" strike="noStrike">
              <a:solidFill>
                <a:srgbClr val="D842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which trapped the user in a bubble of similar articles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ab1061709c_0_189"/>
          <p:cNvSpPr txBox="1"/>
          <p:nvPr/>
        </p:nvSpPr>
        <p:spPr>
          <a:xfrm>
            <a:off x="6983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Consumption</a:t>
            </a:r>
            <a:endParaRPr b="1" i="0" sz="2000" u="none" cap="none" strike="noStrike">
              <a:solidFill>
                <a:schemeClr val="dk2"/>
              </a:solidFill>
              <a:latin typeface="Times New Roman"/>
              <a:ea typeface="Times New Roman"/>
              <a:cs typeface="Times New Roman"/>
              <a:sym typeface="Times New Roman"/>
            </a:endParaRPr>
          </a:p>
        </p:txBody>
      </p:sp>
      <p:pic>
        <p:nvPicPr>
          <p:cNvPr id="334" name="Google Shape;334;gab1061709c_0_189"/>
          <p:cNvPicPr preferRelativeResize="0"/>
          <p:nvPr/>
        </p:nvPicPr>
        <p:blipFill rotWithShape="1">
          <a:blip r:embed="rId3">
            <a:alphaModFix/>
          </a:blip>
          <a:srcRect b="9049" l="0" r="0" t="0"/>
          <a:stretch/>
        </p:blipFill>
        <p:spPr>
          <a:xfrm>
            <a:off x="4705725" y="1964275"/>
            <a:ext cx="4039550" cy="2220775"/>
          </a:xfrm>
          <a:prstGeom prst="rect">
            <a:avLst/>
          </a:prstGeom>
          <a:noFill/>
          <a:ln>
            <a:noFill/>
          </a:ln>
        </p:spPr>
      </p:pic>
      <p:sp>
        <p:nvSpPr>
          <p:cNvPr id="335" name="Google Shape;335;gab1061709c_0_189"/>
          <p:cNvSpPr txBox="1"/>
          <p:nvPr/>
        </p:nvSpPr>
        <p:spPr>
          <a:xfrm>
            <a:off x="698325" y="1858725"/>
            <a:ext cx="4007400" cy="22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It involves,</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Selective exposure - that matches view.</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Relying on digital and social media - to filter out other’s view.</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Political alignment.</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Stereotype and social cognition - on social judgement about race and crime.</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Users’ psychological features influences his/her consumption of fake or real news.</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336" name="Google Shape;336;gab1061709c_0_189"/>
          <p:cNvSpPr txBox="1"/>
          <p:nvPr/>
        </p:nvSpPr>
        <p:spPr>
          <a:xfrm>
            <a:off x="698325" y="1241025"/>
            <a:ext cx="8410200" cy="60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Personal factors that contribute to </a:t>
            </a:r>
            <a:r>
              <a:rPr b="1" i="0" lang="en" sz="1600" u="none" cap="none" strike="noStrike">
                <a:solidFill>
                  <a:srgbClr val="000000"/>
                </a:solidFill>
                <a:latin typeface="Times New Roman"/>
                <a:ea typeface="Times New Roman"/>
                <a:cs typeface="Times New Roman"/>
                <a:sym typeface="Times New Roman"/>
              </a:rPr>
              <a:t>news exposure </a:t>
            </a:r>
            <a:r>
              <a:rPr b="0" i="0" lang="en" sz="1600" u="none" cap="none" strike="noStrike">
                <a:solidFill>
                  <a:srgbClr val="000000"/>
                </a:solidFill>
                <a:latin typeface="Times New Roman"/>
                <a:ea typeface="Times New Roman"/>
                <a:cs typeface="Times New Roman"/>
                <a:sym typeface="Times New Roman"/>
              </a:rPr>
              <a:t>attention, and </a:t>
            </a:r>
            <a:r>
              <a:rPr b="1" i="0" lang="en" sz="1600" u="none" cap="none" strike="noStrike">
                <a:solidFill>
                  <a:srgbClr val="000000"/>
                </a:solidFill>
                <a:latin typeface="Times New Roman"/>
                <a:ea typeface="Times New Roman"/>
                <a:cs typeface="Times New Roman"/>
                <a:sym typeface="Times New Roman"/>
              </a:rPr>
              <a:t>evaluation</a:t>
            </a:r>
            <a:r>
              <a:rPr b="0" i="0" lang="en" sz="1600" u="none" cap="none" strike="noStrike">
                <a:solidFill>
                  <a:srgbClr val="000000"/>
                </a:solidFill>
                <a:latin typeface="Times New Roman"/>
                <a:ea typeface="Times New Roman"/>
                <a:cs typeface="Times New Roman"/>
                <a:sym typeface="Times New Roman"/>
              </a:rPr>
              <a:t> and </a:t>
            </a:r>
            <a:r>
              <a:rPr b="1" i="0" lang="en" sz="1600" u="none" cap="none" strike="noStrike">
                <a:solidFill>
                  <a:srgbClr val="000000"/>
                </a:solidFill>
                <a:latin typeface="Times New Roman"/>
                <a:ea typeface="Times New Roman"/>
                <a:cs typeface="Times New Roman"/>
                <a:sym typeface="Times New Roman"/>
              </a:rPr>
              <a:t>recognition</a:t>
            </a:r>
            <a:r>
              <a:rPr b="0" i="0" lang="en" sz="1600" u="none" cap="none" strike="noStrike">
                <a:solidFill>
                  <a:srgbClr val="000000"/>
                </a:solidFill>
                <a:latin typeface="Times New Roman"/>
                <a:ea typeface="Times New Roman"/>
                <a:cs typeface="Times New Roman"/>
                <a:sym typeface="Times New Roman"/>
              </a:rPr>
              <a:t> of the effects of such consumptions.</a:t>
            </a:r>
            <a:endParaRPr b="0" i="0" sz="1600" u="none" cap="none" strike="noStrike">
              <a:solidFill>
                <a:srgbClr val="000000"/>
              </a:solidFill>
              <a:latin typeface="Times New Roman"/>
              <a:ea typeface="Times New Roman"/>
              <a:cs typeface="Times New Roman"/>
              <a:sym typeface="Times New Roman"/>
            </a:endParaRPr>
          </a:p>
        </p:txBody>
      </p:sp>
      <p:sp>
        <p:nvSpPr>
          <p:cNvPr id="337" name="Google Shape;337;gab1061709c_0_189"/>
          <p:cNvSpPr txBox="1"/>
          <p:nvPr/>
        </p:nvSpPr>
        <p:spPr>
          <a:xfrm>
            <a:off x="3666650" y="4492125"/>
            <a:ext cx="5313300" cy="353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Calibri"/>
                <a:ea typeface="Calibri"/>
                <a:cs typeface="Calibri"/>
                <a:sym typeface="Calibri"/>
              </a:rPr>
              <a:t>Source: </a:t>
            </a:r>
            <a:r>
              <a:rPr b="0" i="0" lang="en" sz="1000" u="none" cap="none" strike="noStrike">
                <a:solidFill>
                  <a:schemeClr val="hlink"/>
                </a:solidFill>
                <a:latin typeface="Calibri"/>
                <a:ea typeface="Calibri"/>
                <a:cs typeface="Calibri"/>
                <a:sym typeface="Calibri"/>
              </a:rPr>
              <a:t>https://web.media.mit.edu/~msaveski/assets/publications/2018_social_mirror/paper.pdf</a:t>
            </a:r>
            <a:endParaRPr b="0" i="0" sz="1000" u="none" cap="none" strike="noStrike">
              <a:solidFill>
                <a:schemeClr val="hlink"/>
              </a:solidFill>
              <a:latin typeface="Calibri"/>
              <a:ea typeface="Calibri"/>
              <a:cs typeface="Calibri"/>
              <a:sym typeface="Calibri"/>
            </a:endParaRPr>
          </a:p>
        </p:txBody>
      </p:sp>
      <p:sp>
        <p:nvSpPr>
          <p:cNvPr id="338" name="Google Shape;338;gab1061709c_0_189"/>
          <p:cNvSpPr txBox="1"/>
          <p:nvPr/>
        </p:nvSpPr>
        <p:spPr>
          <a:xfrm>
            <a:off x="4588450" y="4107825"/>
            <a:ext cx="4274100" cy="3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How Clinton and Trump supporters are connected on twitter</a:t>
            </a:r>
            <a:endParaRPr b="0" i="0" sz="1200" u="none" cap="none" strike="noStrike">
              <a:solidFill>
                <a:schemeClr val="hlink"/>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a2029686f9_1_19"/>
          <p:cNvSpPr txBox="1"/>
          <p:nvPr/>
        </p:nvSpPr>
        <p:spPr>
          <a:xfrm>
            <a:off x="6983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Consumption : Confirmation Bias</a:t>
            </a:r>
            <a:endParaRPr b="1" i="0" sz="1200" u="none" cap="none" strike="noStrike">
              <a:solidFill>
                <a:schemeClr val="dk2"/>
              </a:solidFill>
              <a:latin typeface="Times New Roman"/>
              <a:ea typeface="Times New Roman"/>
              <a:cs typeface="Times New Roman"/>
              <a:sym typeface="Times New Roman"/>
            </a:endParaRPr>
          </a:p>
        </p:txBody>
      </p:sp>
      <p:sp>
        <p:nvSpPr>
          <p:cNvPr id="344" name="Google Shape;344;ga2029686f9_1_19"/>
          <p:cNvSpPr txBox="1"/>
          <p:nvPr/>
        </p:nvSpPr>
        <p:spPr>
          <a:xfrm>
            <a:off x="698325" y="2163525"/>
            <a:ext cx="4007400" cy="229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Impact</a:t>
            </a:r>
            <a:endParaRPr b="1"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Influences how people find news</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How people share information</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Poor judgement</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Wrong decision making</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345" name="Google Shape;345;ga2029686f9_1_19"/>
          <p:cNvSpPr txBox="1"/>
          <p:nvPr/>
        </p:nvSpPr>
        <p:spPr>
          <a:xfrm>
            <a:off x="698325" y="1393425"/>
            <a:ext cx="8410200" cy="60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Favoring information that </a:t>
            </a:r>
            <a:r>
              <a:rPr b="1" i="0" lang="en" sz="1600" u="none" cap="none" strike="noStrike">
                <a:solidFill>
                  <a:srgbClr val="000000"/>
                </a:solidFill>
                <a:latin typeface="Times New Roman"/>
                <a:ea typeface="Times New Roman"/>
                <a:cs typeface="Times New Roman"/>
                <a:sym typeface="Times New Roman"/>
              </a:rPr>
              <a:t>confirms previously existing beliefs or biases</a:t>
            </a:r>
            <a:r>
              <a:rPr b="0" i="0" lang="en" sz="1600" u="none" cap="none" strike="noStrike">
                <a:solidFill>
                  <a:srgbClr val="000000"/>
                </a:solidFill>
                <a:latin typeface="Times New Roman"/>
                <a:ea typeface="Times New Roman"/>
                <a:cs typeface="Times New Roman"/>
                <a:sym typeface="Times New Roman"/>
              </a:rPr>
              <a:t>.</a:t>
            </a:r>
            <a:endParaRPr b="0" i="0" sz="1600" u="none" cap="none" strike="noStrike">
              <a:solidFill>
                <a:srgbClr val="000000"/>
              </a:solidFill>
              <a:latin typeface="Times New Roman"/>
              <a:ea typeface="Times New Roman"/>
              <a:cs typeface="Times New Roman"/>
              <a:sym typeface="Times New Roman"/>
            </a:endParaRPr>
          </a:p>
        </p:txBody>
      </p:sp>
      <p:sp>
        <p:nvSpPr>
          <p:cNvPr id="346" name="Google Shape;346;ga2029686f9_1_19"/>
          <p:cNvSpPr txBox="1"/>
          <p:nvPr/>
        </p:nvSpPr>
        <p:spPr>
          <a:xfrm>
            <a:off x="4098950" y="4435000"/>
            <a:ext cx="50673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Source:</a:t>
            </a:r>
            <a:r>
              <a:rPr b="0" i="0" lang="en" sz="700" u="none" cap="none" strike="noStrike">
                <a:solidFill>
                  <a:srgbClr val="000000"/>
                </a:solidFill>
                <a:latin typeface="Arial"/>
                <a:ea typeface="Arial"/>
                <a:cs typeface="Arial"/>
                <a:sym typeface="Arial"/>
              </a:rPr>
              <a:t> </a:t>
            </a:r>
            <a:r>
              <a:rPr b="0" i="0" lang="en" sz="1000" u="none" cap="none" strike="noStrike">
                <a:solidFill>
                  <a:schemeClr val="hlink"/>
                </a:solidFill>
                <a:latin typeface="Calibri"/>
                <a:ea typeface="Calibri"/>
                <a:cs typeface="Calibri"/>
                <a:sym typeface="Calibri"/>
              </a:rPr>
              <a:t>https://newslit.org/tips-tools/dont-let-confirmation-bias-narrow-your-perspective/</a:t>
            </a:r>
            <a:endParaRPr b="0" i="0" sz="1000" u="none" cap="none" strike="noStrike">
              <a:solidFill>
                <a:schemeClr val="hlink"/>
              </a:solidFill>
              <a:latin typeface="Calibri"/>
              <a:ea typeface="Calibri"/>
              <a:cs typeface="Calibri"/>
              <a:sym typeface="Calibri"/>
            </a:endParaRPr>
          </a:p>
        </p:txBody>
      </p:sp>
      <p:sp>
        <p:nvSpPr>
          <p:cNvPr id="347" name="Google Shape;347;ga2029686f9_1_19"/>
          <p:cNvSpPr txBox="1"/>
          <p:nvPr/>
        </p:nvSpPr>
        <p:spPr>
          <a:xfrm>
            <a:off x="4659300" y="4107825"/>
            <a:ext cx="4274100" cy="3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How people share news and information.</a:t>
            </a:r>
            <a:endParaRPr b="0" i="0" sz="1200" u="none" cap="none" strike="noStrike">
              <a:solidFill>
                <a:schemeClr val="hlink"/>
              </a:solidFill>
              <a:latin typeface="Calibri"/>
              <a:ea typeface="Calibri"/>
              <a:cs typeface="Calibri"/>
              <a:sym typeface="Calibri"/>
            </a:endParaRPr>
          </a:p>
        </p:txBody>
      </p:sp>
      <p:pic>
        <p:nvPicPr>
          <p:cNvPr id="348" name="Google Shape;348;ga2029686f9_1_19" title="Points scored"/>
          <p:cNvPicPr preferRelativeResize="0"/>
          <p:nvPr/>
        </p:nvPicPr>
        <p:blipFill rotWithShape="1">
          <a:blip r:embed="rId3">
            <a:alphaModFix/>
          </a:blip>
          <a:srcRect b="0" l="0" r="0" t="11426"/>
          <a:stretch/>
        </p:blipFill>
        <p:spPr>
          <a:xfrm>
            <a:off x="4827825" y="2248663"/>
            <a:ext cx="3511275" cy="19230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a373b72101_0_5"/>
          <p:cNvSpPr txBox="1"/>
          <p:nvPr>
            <p:ph type="ctrTitle"/>
          </p:nvPr>
        </p:nvSpPr>
        <p:spPr>
          <a:xfrm>
            <a:off x="1856625" y="1619550"/>
            <a:ext cx="5427900" cy="187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sz="3300">
                <a:latin typeface="Times New Roman"/>
                <a:ea typeface="Times New Roman"/>
                <a:cs typeface="Times New Roman"/>
                <a:sym typeface="Times New Roman"/>
              </a:rPr>
              <a:t>Project </a:t>
            </a:r>
            <a:endParaRPr b="1" sz="3300">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b="1" lang="en" sz="3300">
                <a:latin typeface="Times New Roman"/>
                <a:ea typeface="Times New Roman"/>
                <a:cs typeface="Times New Roman"/>
                <a:sym typeface="Times New Roman"/>
              </a:rPr>
              <a:t>on </a:t>
            </a:r>
            <a:endParaRPr b="1" sz="3300">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b="1" lang="en" sz="3300">
                <a:latin typeface="Times New Roman"/>
                <a:ea typeface="Times New Roman"/>
                <a:cs typeface="Times New Roman"/>
                <a:sym typeface="Times New Roman"/>
              </a:rPr>
              <a:t>Detecting Fake News</a:t>
            </a:r>
            <a:endParaRPr b="1" sz="3300">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sz="24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a373b72101_0_9"/>
          <p:cNvSpPr txBox="1"/>
          <p:nvPr/>
        </p:nvSpPr>
        <p:spPr>
          <a:xfrm>
            <a:off x="545925" y="730425"/>
            <a:ext cx="53562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Data Description</a:t>
            </a:r>
            <a:endParaRPr b="1" i="0" sz="2000" u="none" cap="none" strike="noStrike">
              <a:solidFill>
                <a:schemeClr val="dk2"/>
              </a:solidFill>
              <a:latin typeface="Times New Roman"/>
              <a:ea typeface="Times New Roman"/>
              <a:cs typeface="Times New Roman"/>
              <a:sym typeface="Times New Roman"/>
            </a:endParaRPr>
          </a:p>
        </p:txBody>
      </p:sp>
      <p:sp>
        <p:nvSpPr>
          <p:cNvPr id="359" name="Google Shape;359;ga373b72101_0_9"/>
          <p:cNvSpPr txBox="1"/>
          <p:nvPr/>
        </p:nvSpPr>
        <p:spPr>
          <a:xfrm>
            <a:off x="545925" y="1241025"/>
            <a:ext cx="4022100" cy="29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200"/>
              <a:t>Our dataset</a:t>
            </a:r>
            <a:r>
              <a:rPr lang="en" sz="1200">
                <a:solidFill>
                  <a:srgbClr val="0033A0"/>
                </a:solidFill>
              </a:rPr>
              <a:t> </a:t>
            </a:r>
            <a:r>
              <a:rPr lang="en" sz="1200"/>
              <a:t>includes two datasets that contain both the news content and social context information. The fake news ground truth were collected from two platforms: BuzzFeed and PolitiFact.</a:t>
            </a:r>
            <a:endParaRPr sz="1200"/>
          </a:p>
          <a:p>
            <a:pPr indent="0" lvl="0" marL="0" marR="0" rtl="0" algn="l">
              <a:lnSpc>
                <a:spcPct val="100000"/>
              </a:lnSpc>
              <a:spcBef>
                <a:spcPts val="0"/>
              </a:spcBef>
              <a:spcAft>
                <a:spcPts val="0"/>
              </a:spcAft>
              <a:buClr>
                <a:srgbClr val="000000"/>
              </a:buClr>
              <a:buSzPts val="1600"/>
              <a:buFont typeface="Arial"/>
              <a:buNone/>
            </a:pPr>
            <a:r>
              <a:t/>
            </a:r>
            <a:endParaRPr b="1" sz="1600">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graphicFrame>
        <p:nvGraphicFramePr>
          <p:cNvPr id="360" name="Google Shape;360;ga373b72101_0_9"/>
          <p:cNvGraphicFramePr/>
          <p:nvPr/>
        </p:nvGraphicFramePr>
        <p:xfrm>
          <a:off x="619350" y="2574185"/>
          <a:ext cx="3000000" cy="3000000"/>
        </p:xfrm>
        <a:graphic>
          <a:graphicData uri="http://schemas.openxmlformats.org/drawingml/2006/table">
            <a:tbl>
              <a:tblPr>
                <a:noFill/>
                <a:tableStyleId>{EFFE79B2-AF27-46EB-9DC8-CB5C36BF2EE3}</a:tableStyleId>
              </a:tblPr>
              <a:tblGrid>
                <a:gridCol w="1317550"/>
                <a:gridCol w="1317550"/>
                <a:gridCol w="1317550"/>
              </a:tblGrid>
              <a:tr h="290625">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Politifact</a:t>
                      </a:r>
                      <a:endParaRPr sz="1100"/>
                    </a:p>
                  </a:txBody>
                  <a:tcPr marT="91425" marB="91425" marR="91425" marL="91425"/>
                </a:tc>
                <a:tc>
                  <a:txBody>
                    <a:bodyPr/>
                    <a:lstStyle/>
                    <a:p>
                      <a:pPr indent="0" lvl="0" marL="0" rtl="0" algn="l">
                        <a:spcBef>
                          <a:spcPts val="0"/>
                        </a:spcBef>
                        <a:spcAft>
                          <a:spcPts val="0"/>
                        </a:spcAft>
                        <a:buNone/>
                      </a:pPr>
                      <a:r>
                        <a:rPr lang="en" sz="1100"/>
                        <a:t>Buzzfeed</a:t>
                      </a:r>
                      <a:endParaRPr sz="1100"/>
                    </a:p>
                  </a:txBody>
                  <a:tcPr marT="91425" marB="91425" marR="91425" marL="91425"/>
                </a:tc>
              </a:tr>
              <a:tr h="441550">
                <a:tc>
                  <a:txBody>
                    <a:bodyPr/>
                    <a:lstStyle/>
                    <a:p>
                      <a:pPr indent="0" lvl="0" marL="0" rtl="0" algn="l">
                        <a:spcBef>
                          <a:spcPts val="0"/>
                        </a:spcBef>
                        <a:spcAft>
                          <a:spcPts val="0"/>
                        </a:spcAft>
                        <a:buNone/>
                      </a:pPr>
                      <a:r>
                        <a:rPr lang="en" sz="1100"/>
                        <a:t>Number of news</a:t>
                      </a:r>
                      <a:endParaRPr sz="1100"/>
                    </a:p>
                    <a:p>
                      <a:pPr indent="0" lvl="0" marL="0" rtl="0" algn="l">
                        <a:spcBef>
                          <a:spcPts val="0"/>
                        </a:spcBef>
                        <a:spcAft>
                          <a:spcPts val="0"/>
                        </a:spcAft>
                        <a:buNone/>
                      </a:pPr>
                      <a:r>
                        <a:rPr lang="en" sz="1100"/>
                        <a:t>(Fake+Real)</a:t>
                      </a:r>
                      <a:endParaRPr sz="1100"/>
                    </a:p>
                  </a:txBody>
                  <a:tcPr marT="91425" marB="91425" marR="91425" marL="91425"/>
                </a:tc>
                <a:tc>
                  <a:txBody>
                    <a:bodyPr/>
                    <a:lstStyle/>
                    <a:p>
                      <a:pPr indent="0" lvl="0" marL="0" rtl="0" algn="l">
                        <a:spcBef>
                          <a:spcPts val="0"/>
                        </a:spcBef>
                        <a:spcAft>
                          <a:spcPts val="0"/>
                        </a:spcAft>
                        <a:buNone/>
                      </a:pPr>
                      <a:r>
                        <a:rPr lang="en" sz="1100"/>
                        <a:t>120+120</a:t>
                      </a:r>
                      <a:endParaRPr sz="1100"/>
                    </a:p>
                  </a:txBody>
                  <a:tcPr marT="91425" marB="91425" marR="91425" marL="91425"/>
                </a:tc>
                <a:tc>
                  <a:txBody>
                    <a:bodyPr/>
                    <a:lstStyle/>
                    <a:p>
                      <a:pPr indent="0" lvl="0" marL="0" rtl="0" algn="l">
                        <a:spcBef>
                          <a:spcPts val="0"/>
                        </a:spcBef>
                        <a:spcAft>
                          <a:spcPts val="0"/>
                        </a:spcAft>
                        <a:buNone/>
                      </a:pPr>
                      <a:r>
                        <a:rPr lang="en" sz="1100"/>
                        <a:t>91+91</a:t>
                      </a:r>
                      <a:endParaRPr sz="1100"/>
                    </a:p>
                  </a:txBody>
                  <a:tcPr marT="91425" marB="91425" marR="91425" marL="91425"/>
                </a:tc>
              </a:tr>
              <a:tr h="441550">
                <a:tc>
                  <a:txBody>
                    <a:bodyPr/>
                    <a:lstStyle/>
                    <a:p>
                      <a:pPr indent="0" lvl="0" marL="0" rtl="0" algn="l">
                        <a:spcBef>
                          <a:spcPts val="0"/>
                        </a:spcBef>
                        <a:spcAft>
                          <a:spcPts val="0"/>
                        </a:spcAft>
                        <a:buNone/>
                      </a:pPr>
                      <a:r>
                        <a:rPr lang="en" sz="1100"/>
                        <a:t>Number of nodes</a:t>
                      </a:r>
                      <a:endParaRPr sz="1100"/>
                    </a:p>
                  </a:txBody>
                  <a:tcPr marT="91425" marB="91425" marR="91425" marL="91425"/>
                </a:tc>
                <a:tc>
                  <a:txBody>
                    <a:bodyPr/>
                    <a:lstStyle/>
                    <a:p>
                      <a:pPr indent="0" lvl="0" marL="0" rtl="0" algn="l">
                        <a:spcBef>
                          <a:spcPts val="0"/>
                        </a:spcBef>
                        <a:spcAft>
                          <a:spcPts val="0"/>
                        </a:spcAft>
                        <a:buNone/>
                      </a:pPr>
                      <a:r>
                        <a:rPr lang="en" sz="1100"/>
                        <a:t>23K</a:t>
                      </a:r>
                      <a:endParaRPr sz="1100"/>
                    </a:p>
                  </a:txBody>
                  <a:tcPr marT="91425" marB="91425" marR="91425" marL="91425"/>
                </a:tc>
                <a:tc>
                  <a:txBody>
                    <a:bodyPr/>
                    <a:lstStyle/>
                    <a:p>
                      <a:pPr indent="0" lvl="0" marL="0" rtl="0" algn="l">
                        <a:spcBef>
                          <a:spcPts val="0"/>
                        </a:spcBef>
                        <a:spcAft>
                          <a:spcPts val="0"/>
                        </a:spcAft>
                        <a:buNone/>
                      </a:pPr>
                      <a:r>
                        <a:rPr lang="en" sz="1100"/>
                        <a:t>15K</a:t>
                      </a:r>
                      <a:endParaRPr sz="1100"/>
                    </a:p>
                  </a:txBody>
                  <a:tcPr marT="91425" marB="91425" marR="91425" marL="91425"/>
                </a:tc>
              </a:tr>
              <a:tr h="441550">
                <a:tc>
                  <a:txBody>
                    <a:bodyPr/>
                    <a:lstStyle/>
                    <a:p>
                      <a:pPr indent="0" lvl="0" marL="0" rtl="0" algn="l">
                        <a:spcBef>
                          <a:spcPts val="0"/>
                        </a:spcBef>
                        <a:spcAft>
                          <a:spcPts val="0"/>
                        </a:spcAft>
                        <a:buNone/>
                      </a:pPr>
                      <a:r>
                        <a:rPr lang="en" sz="1100"/>
                        <a:t>User-news relationships</a:t>
                      </a:r>
                      <a:endParaRPr sz="1100"/>
                    </a:p>
                  </a:txBody>
                  <a:tcPr marT="91425" marB="91425" marR="91425" marL="91425"/>
                </a:tc>
                <a:tc>
                  <a:txBody>
                    <a:bodyPr/>
                    <a:lstStyle/>
                    <a:p>
                      <a:pPr indent="0" lvl="0" marL="0" rtl="0" algn="l">
                        <a:spcBef>
                          <a:spcPts val="0"/>
                        </a:spcBef>
                        <a:spcAft>
                          <a:spcPts val="0"/>
                        </a:spcAft>
                        <a:buNone/>
                      </a:pPr>
                      <a:r>
                        <a:rPr lang="en" sz="1100"/>
                        <a:t>32K</a:t>
                      </a:r>
                      <a:endParaRPr sz="1100"/>
                    </a:p>
                  </a:txBody>
                  <a:tcPr marT="91425" marB="91425" marR="91425" marL="91425"/>
                </a:tc>
                <a:tc>
                  <a:txBody>
                    <a:bodyPr/>
                    <a:lstStyle/>
                    <a:p>
                      <a:pPr indent="0" lvl="0" marL="0" rtl="0" algn="l">
                        <a:spcBef>
                          <a:spcPts val="0"/>
                        </a:spcBef>
                        <a:spcAft>
                          <a:spcPts val="0"/>
                        </a:spcAft>
                        <a:buNone/>
                      </a:pPr>
                      <a:r>
                        <a:rPr lang="en" sz="1100"/>
                        <a:t>22K</a:t>
                      </a:r>
                      <a:endParaRPr sz="1100"/>
                    </a:p>
                  </a:txBody>
                  <a:tcPr marT="91425" marB="91425" marR="91425" marL="91425"/>
                </a:tc>
              </a:tr>
            </a:tbl>
          </a:graphicData>
        </a:graphic>
      </p:graphicFrame>
      <p:pic>
        <p:nvPicPr>
          <p:cNvPr id="361" name="Google Shape;361;ga373b72101_0_9"/>
          <p:cNvPicPr preferRelativeResize="0"/>
          <p:nvPr/>
        </p:nvPicPr>
        <p:blipFill>
          <a:blip r:embed="rId3">
            <a:alphaModFix/>
          </a:blip>
          <a:stretch>
            <a:fillRect/>
          </a:stretch>
        </p:blipFill>
        <p:spPr>
          <a:xfrm>
            <a:off x="4724400" y="1545825"/>
            <a:ext cx="4267201" cy="275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a373b72101_0_28"/>
          <p:cNvSpPr txBox="1"/>
          <p:nvPr/>
        </p:nvSpPr>
        <p:spPr>
          <a:xfrm>
            <a:off x="698325" y="730425"/>
            <a:ext cx="53562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Feature Engineering</a:t>
            </a:r>
            <a:endParaRPr b="1" i="0" sz="2000" u="none" cap="none" strike="noStrike">
              <a:solidFill>
                <a:schemeClr val="dk2"/>
              </a:solidFill>
              <a:latin typeface="Times New Roman"/>
              <a:ea typeface="Times New Roman"/>
              <a:cs typeface="Times New Roman"/>
              <a:sym typeface="Times New Roman"/>
            </a:endParaRPr>
          </a:p>
        </p:txBody>
      </p:sp>
      <p:sp>
        <p:nvSpPr>
          <p:cNvPr id="367" name="Google Shape;367;ga373b72101_0_28"/>
          <p:cNvSpPr txBox="1"/>
          <p:nvPr/>
        </p:nvSpPr>
        <p:spPr>
          <a:xfrm>
            <a:off x="698325" y="1099800"/>
            <a:ext cx="4458900" cy="29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Times New Roman"/>
                <a:ea typeface="Times New Roman"/>
                <a:cs typeface="Times New Roman"/>
                <a:sym typeface="Times New Roman"/>
              </a:rPr>
              <a:t>Features we considered:</a:t>
            </a:r>
            <a:endParaRPr b="1" i="0" sz="16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sz="16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News Content’s Textual Measures :</a:t>
            </a:r>
            <a:endParaRPr b="1" sz="12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Word Counts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Punctuations Counts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Uppercases &amp; Lowercases Counts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Video Counts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 Mention Counts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Count of common/extreme words (eg., shares, Breaking, Do not)</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Title Length</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Sentiment Analyzer - Polarity</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Number of Authors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Number of shares per news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Topic Modeling</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dk2"/>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368" name="Google Shape;368;ga373b72101_0_28"/>
          <p:cNvSpPr txBox="1"/>
          <p:nvPr/>
        </p:nvSpPr>
        <p:spPr>
          <a:xfrm>
            <a:off x="5266725" y="1099800"/>
            <a:ext cx="3191700" cy="29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Network Features:</a:t>
            </a:r>
            <a:endParaRPr b="1" sz="12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Degree Centrality </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Closeness centrality</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Betweenness centrality</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Eigenvector centrality</a:t>
            </a:r>
            <a:endParaRPr sz="1100">
              <a:latin typeface="Times New Roman"/>
              <a:ea typeface="Times New Roman"/>
              <a:cs typeface="Times New Roman"/>
              <a:sym typeface="Times New Roman"/>
            </a:endParaRPr>
          </a:p>
          <a:p>
            <a:pPr indent="0" lvl="0" marL="457200" rtl="0" algn="l">
              <a:spcBef>
                <a:spcPts val="0"/>
              </a:spcBef>
              <a:spcAft>
                <a:spcPts val="0"/>
              </a:spcAft>
              <a:buNone/>
            </a:pPr>
            <a:r>
              <a:t/>
            </a:r>
            <a:endParaRPr b="1" sz="1600">
              <a:solidFill>
                <a:schemeClr val="dk2"/>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369" name="Google Shape;369;ga373b72101_0_28"/>
          <p:cNvPicPr preferRelativeResize="0"/>
          <p:nvPr/>
        </p:nvPicPr>
        <p:blipFill>
          <a:blip r:embed="rId3">
            <a:alphaModFix/>
          </a:blip>
          <a:stretch>
            <a:fillRect/>
          </a:stretch>
        </p:blipFill>
        <p:spPr>
          <a:xfrm>
            <a:off x="6448625" y="2833925"/>
            <a:ext cx="2594675" cy="1810400"/>
          </a:xfrm>
          <a:prstGeom prst="rect">
            <a:avLst/>
          </a:prstGeom>
          <a:noFill/>
          <a:ln>
            <a:noFill/>
          </a:ln>
        </p:spPr>
      </p:pic>
      <p:cxnSp>
        <p:nvCxnSpPr>
          <p:cNvPr id="370" name="Google Shape;370;ga373b72101_0_28"/>
          <p:cNvCxnSpPr/>
          <p:nvPr/>
        </p:nvCxnSpPr>
        <p:spPr>
          <a:xfrm flipH="1">
            <a:off x="3191625" y="3752150"/>
            <a:ext cx="809700" cy="197400"/>
          </a:xfrm>
          <a:prstGeom prst="straightConnector1">
            <a:avLst/>
          </a:prstGeom>
          <a:noFill/>
          <a:ln cap="flat" cmpd="sng" w="9525">
            <a:solidFill>
              <a:srgbClr val="FF0000"/>
            </a:solidFill>
            <a:prstDash val="solid"/>
            <a:round/>
            <a:headEnd len="med" w="med" type="none"/>
            <a:tailEnd len="med" w="med" type="none"/>
          </a:ln>
        </p:spPr>
      </p:cxnSp>
      <p:sp>
        <p:nvSpPr>
          <p:cNvPr id="371" name="Google Shape;371;ga373b72101_0_28"/>
          <p:cNvSpPr txBox="1"/>
          <p:nvPr/>
        </p:nvSpPr>
        <p:spPr>
          <a:xfrm>
            <a:off x="608000" y="3956325"/>
            <a:ext cx="2886900" cy="663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600"/>
              <a:buFont typeface="Arial"/>
              <a:buNone/>
            </a:pPr>
            <a:r>
              <a:rPr lang="en">
                <a:solidFill>
                  <a:srgbClr val="FF0000"/>
                </a:solidFill>
                <a:latin typeface="Times New Roman"/>
                <a:ea typeface="Times New Roman"/>
                <a:cs typeface="Times New Roman"/>
                <a:sym typeface="Times New Roman"/>
              </a:rPr>
              <a:t>Do you feel this text negative or positive?</a:t>
            </a:r>
            <a:endParaRPr>
              <a:solidFill>
                <a:srgbClr val="FF0000"/>
              </a:solidFill>
              <a:latin typeface="Times New Roman"/>
              <a:ea typeface="Times New Roman"/>
              <a:cs typeface="Times New Roman"/>
              <a:sym typeface="Times New Roman"/>
            </a:endParaRPr>
          </a:p>
        </p:txBody>
      </p:sp>
      <p:pic>
        <p:nvPicPr>
          <p:cNvPr id="372" name="Google Shape;372;ga373b72101_0_28"/>
          <p:cNvPicPr preferRelativeResize="0"/>
          <p:nvPr/>
        </p:nvPicPr>
        <p:blipFill>
          <a:blip r:embed="rId4">
            <a:alphaModFix/>
          </a:blip>
          <a:stretch>
            <a:fillRect/>
          </a:stretch>
        </p:blipFill>
        <p:spPr>
          <a:xfrm>
            <a:off x="4001325" y="3409325"/>
            <a:ext cx="2447299" cy="799397"/>
          </a:xfrm>
          <a:prstGeom prst="rect">
            <a:avLst/>
          </a:prstGeom>
          <a:noFill/>
          <a:ln cap="flat" cmpd="sng" w="9525">
            <a:solidFill>
              <a:srgbClr val="FF0000"/>
            </a:solidFill>
            <a:prstDash val="solid"/>
            <a:round/>
            <a:headEnd len="sm" w="sm" type="none"/>
            <a:tailEnd len="sm" w="sm" type="none"/>
          </a:ln>
        </p:spPr>
      </p:pic>
      <p:sp>
        <p:nvSpPr>
          <p:cNvPr id="373" name="Google Shape;373;ga373b72101_0_28"/>
          <p:cNvSpPr txBox="1"/>
          <p:nvPr/>
        </p:nvSpPr>
        <p:spPr>
          <a:xfrm>
            <a:off x="7018975" y="4457650"/>
            <a:ext cx="50673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Source:</a:t>
            </a:r>
            <a:r>
              <a:rPr lang="en" sz="700"/>
              <a:t>https://monkeylearn.com/text-analysis/</a:t>
            </a:r>
            <a:endParaRPr b="0" i="0" sz="1000" u="none" cap="none" strike="noStrike">
              <a:solidFill>
                <a:schemeClr val="hlink"/>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a373b72101_0_46"/>
          <p:cNvSpPr txBox="1"/>
          <p:nvPr/>
        </p:nvSpPr>
        <p:spPr>
          <a:xfrm>
            <a:off x="698325" y="730425"/>
            <a:ext cx="53562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Classifiers</a:t>
            </a:r>
            <a:endParaRPr b="1" i="0" sz="2000" u="none" cap="none" strike="noStrike">
              <a:solidFill>
                <a:schemeClr val="dk2"/>
              </a:solidFill>
              <a:latin typeface="Times New Roman"/>
              <a:ea typeface="Times New Roman"/>
              <a:cs typeface="Times New Roman"/>
              <a:sym typeface="Times New Roman"/>
            </a:endParaRPr>
          </a:p>
        </p:txBody>
      </p:sp>
      <p:sp>
        <p:nvSpPr>
          <p:cNvPr id="379" name="Google Shape;379;ga373b72101_0_46"/>
          <p:cNvSpPr txBox="1"/>
          <p:nvPr/>
        </p:nvSpPr>
        <p:spPr>
          <a:xfrm>
            <a:off x="698325" y="1231150"/>
            <a:ext cx="4964700" cy="334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600" u="none" cap="none" strike="noStrike">
                <a:solidFill>
                  <a:srgbClr val="000000"/>
                </a:solidFill>
                <a:latin typeface="Times New Roman"/>
                <a:ea typeface="Times New Roman"/>
                <a:cs typeface="Times New Roman"/>
                <a:sym typeface="Times New Roman"/>
              </a:rPr>
              <a:t>Performance measures of the Classifiers</a:t>
            </a:r>
            <a:r>
              <a:rPr b="1" lang="en" sz="1600">
                <a:latin typeface="Times New Roman"/>
                <a:ea typeface="Times New Roman"/>
                <a:cs typeface="Times New Roman"/>
                <a:sym typeface="Times New Roman"/>
              </a:rPr>
              <a:t>:</a:t>
            </a:r>
            <a:endParaRPr b="1" i="0" sz="1600" u="none" cap="none" strike="noStrike">
              <a:solidFill>
                <a:srgbClr val="000000"/>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imes New Roman"/>
              <a:ea typeface="Times New Roman"/>
              <a:cs typeface="Times New Roman"/>
              <a:sym typeface="Times New Roman"/>
            </a:endParaRPr>
          </a:p>
        </p:txBody>
      </p:sp>
      <p:graphicFrame>
        <p:nvGraphicFramePr>
          <p:cNvPr id="380" name="Google Shape;380;ga373b72101_0_46"/>
          <p:cNvGraphicFramePr/>
          <p:nvPr/>
        </p:nvGraphicFramePr>
        <p:xfrm>
          <a:off x="774525" y="1742475"/>
          <a:ext cx="3000000" cy="3000000"/>
        </p:xfrm>
        <a:graphic>
          <a:graphicData uri="http://schemas.openxmlformats.org/drawingml/2006/table">
            <a:tbl>
              <a:tblPr>
                <a:noFill/>
                <a:tableStyleId>{EFFE79B2-AF27-46EB-9DC8-CB5C36BF2EE3}</a:tableStyleId>
              </a:tblPr>
              <a:tblGrid>
                <a:gridCol w="2482350"/>
                <a:gridCol w="2482350"/>
              </a:tblGrid>
              <a:tr h="2657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Classifiers</a:t>
                      </a:r>
                      <a:endParaRPr b="1">
                        <a:latin typeface="Times New Roman"/>
                        <a:ea typeface="Times New Roman"/>
                        <a:cs typeface="Times New Roman"/>
                        <a:sym typeface="Times New Roman"/>
                      </a:endParaRPr>
                    </a:p>
                  </a:txBody>
                  <a:tcPr marT="91425" marB="91425" marR="91425" marL="91425">
                    <a:solidFill>
                      <a:srgbClr val="CFE2F3"/>
                    </a:solidFill>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Accuracy</a:t>
                      </a:r>
                      <a:endParaRPr b="1">
                        <a:latin typeface="Times New Roman"/>
                        <a:ea typeface="Times New Roman"/>
                        <a:cs typeface="Times New Roman"/>
                        <a:sym typeface="Times New Roman"/>
                      </a:endParaRPr>
                    </a:p>
                  </a:txBody>
                  <a:tcPr marT="91425" marB="91425" marR="91425" marL="91425">
                    <a:solidFill>
                      <a:srgbClr val="CFE2F3"/>
                    </a:solidFill>
                  </a:tcPr>
                </a:tc>
              </a:tr>
              <a:tr h="258000">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Gaussian Naive Bayes</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200">
                          <a:solidFill>
                            <a:srgbClr val="212121"/>
                          </a:solidFill>
                          <a:latin typeface="Roboto"/>
                          <a:ea typeface="Roboto"/>
                          <a:cs typeface="Roboto"/>
                          <a:sym typeface="Roboto"/>
                        </a:rPr>
                        <a:t>70.62</a:t>
                      </a:r>
                      <a:endParaRPr sz="1200">
                        <a:latin typeface="Times New Roman"/>
                        <a:ea typeface="Times New Roman"/>
                        <a:cs typeface="Times New Roman"/>
                        <a:sym typeface="Times New Roman"/>
                      </a:endParaRPr>
                    </a:p>
                  </a:txBody>
                  <a:tcPr marT="91425" marB="91425" marR="91425" marL="91425"/>
                </a:tc>
              </a:tr>
              <a:tr h="2580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Support Vector Machine</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200">
                          <a:solidFill>
                            <a:srgbClr val="212121"/>
                          </a:solidFill>
                          <a:latin typeface="Roboto"/>
                          <a:ea typeface="Roboto"/>
                          <a:cs typeface="Roboto"/>
                          <a:sym typeface="Roboto"/>
                        </a:rPr>
                        <a:t>78.92</a:t>
                      </a:r>
                      <a:endParaRPr sz="1200">
                        <a:latin typeface="Times New Roman"/>
                        <a:ea typeface="Times New Roman"/>
                        <a:cs typeface="Times New Roman"/>
                        <a:sym typeface="Times New Roman"/>
                      </a:endParaRPr>
                    </a:p>
                  </a:txBody>
                  <a:tcPr marT="91425" marB="91425" marR="91425" marL="91425"/>
                </a:tc>
              </a:tr>
              <a:tr h="2580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Logistic Regression</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200">
                          <a:solidFill>
                            <a:srgbClr val="212121"/>
                          </a:solidFill>
                          <a:latin typeface="Roboto"/>
                          <a:ea typeface="Roboto"/>
                          <a:cs typeface="Roboto"/>
                          <a:sym typeface="Roboto"/>
                        </a:rPr>
                        <a:t>79.63</a:t>
                      </a:r>
                      <a:endParaRPr sz="1200">
                        <a:latin typeface="Times New Roman"/>
                        <a:ea typeface="Times New Roman"/>
                        <a:cs typeface="Times New Roman"/>
                        <a:sym typeface="Times New Roman"/>
                      </a:endParaRPr>
                    </a:p>
                  </a:txBody>
                  <a:tcPr marT="91425" marB="91425" marR="91425" marL="91425"/>
                </a:tc>
              </a:tr>
              <a:tr h="258000">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XGBoost</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200">
                          <a:solidFill>
                            <a:srgbClr val="212121"/>
                          </a:solidFill>
                          <a:latin typeface="Roboto"/>
                          <a:ea typeface="Roboto"/>
                          <a:cs typeface="Roboto"/>
                          <a:sym typeface="Roboto"/>
                        </a:rPr>
                        <a:t>81.51</a:t>
                      </a:r>
                      <a:endParaRPr sz="1200">
                        <a:latin typeface="Times New Roman"/>
                        <a:ea typeface="Times New Roman"/>
                        <a:cs typeface="Times New Roman"/>
                        <a:sym typeface="Times New Roman"/>
                      </a:endParaRPr>
                    </a:p>
                  </a:txBody>
                  <a:tcPr marT="91425" marB="91425" marR="91425" marL="91425"/>
                </a:tc>
              </a:tr>
              <a:tr h="2580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Random Forest</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200">
                          <a:solidFill>
                            <a:srgbClr val="212121"/>
                          </a:solidFill>
                          <a:latin typeface="Roboto"/>
                          <a:ea typeface="Roboto"/>
                          <a:cs typeface="Roboto"/>
                          <a:sym typeface="Roboto"/>
                        </a:rPr>
                        <a:t>83.64</a:t>
                      </a:r>
                      <a:endParaRPr sz="1200">
                        <a:latin typeface="Times New Roman"/>
                        <a:ea typeface="Times New Roman"/>
                        <a:cs typeface="Times New Roman"/>
                        <a:sym typeface="Times New Roman"/>
                      </a:endParaRPr>
                    </a:p>
                  </a:txBody>
                  <a:tcPr marT="91425" marB="91425" marR="91425" marL="91425"/>
                </a:tc>
              </a:tr>
              <a:tr h="265725">
                <a:tc>
                  <a:txBody>
                    <a:bodyPr/>
                    <a:lstStyle/>
                    <a:p>
                      <a:pPr indent="0" lvl="0" marL="0" rtl="0" algn="ctr">
                        <a:spcBef>
                          <a:spcPts val="0"/>
                        </a:spcBef>
                        <a:spcAft>
                          <a:spcPts val="0"/>
                        </a:spcAft>
                        <a:buNone/>
                      </a:pPr>
                      <a:r>
                        <a:rPr b="1" lang="en">
                          <a:solidFill>
                            <a:schemeClr val="accent1"/>
                          </a:solidFill>
                          <a:latin typeface="Times New Roman"/>
                          <a:ea typeface="Times New Roman"/>
                          <a:cs typeface="Times New Roman"/>
                          <a:sym typeface="Times New Roman"/>
                        </a:rPr>
                        <a:t>Extra Trees</a:t>
                      </a:r>
                      <a:endParaRPr b="1">
                        <a:solidFill>
                          <a:schemeClr val="accent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solidFill>
                            <a:schemeClr val="accent1"/>
                          </a:solidFill>
                          <a:latin typeface="Roboto"/>
                          <a:ea typeface="Roboto"/>
                          <a:cs typeface="Roboto"/>
                          <a:sym typeface="Roboto"/>
                        </a:rPr>
                        <a:t>85.77</a:t>
                      </a:r>
                      <a:endParaRPr b="1">
                        <a:solidFill>
                          <a:schemeClr val="accent1"/>
                        </a:solidFill>
                        <a:latin typeface="Times New Roman"/>
                        <a:ea typeface="Times New Roman"/>
                        <a:cs typeface="Times New Roman"/>
                        <a:sym typeface="Times New Roman"/>
                      </a:endParaRPr>
                    </a:p>
                  </a:txBody>
                  <a:tcPr marT="91425" marB="91425" marR="91425" marL="91425"/>
                </a:tc>
              </a:tr>
            </a:tbl>
          </a:graphicData>
        </a:graphic>
      </p:graphicFrame>
      <p:pic>
        <p:nvPicPr>
          <p:cNvPr id="381" name="Google Shape;381;ga373b72101_0_46"/>
          <p:cNvPicPr preferRelativeResize="0"/>
          <p:nvPr/>
        </p:nvPicPr>
        <p:blipFill>
          <a:blip r:embed="rId3">
            <a:alphaModFix/>
          </a:blip>
          <a:stretch>
            <a:fillRect/>
          </a:stretch>
        </p:blipFill>
        <p:spPr>
          <a:xfrm>
            <a:off x="6054525" y="1701325"/>
            <a:ext cx="2919674" cy="2603925"/>
          </a:xfrm>
          <a:prstGeom prst="rect">
            <a:avLst/>
          </a:prstGeom>
          <a:noFill/>
          <a:ln>
            <a:noFill/>
          </a:ln>
        </p:spPr>
      </p:pic>
      <p:sp>
        <p:nvSpPr>
          <p:cNvPr id="382" name="Google Shape;382;ga373b72101_0_46"/>
          <p:cNvSpPr txBox="1"/>
          <p:nvPr/>
        </p:nvSpPr>
        <p:spPr>
          <a:xfrm>
            <a:off x="5875975" y="4457650"/>
            <a:ext cx="50673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Source:</a:t>
            </a:r>
            <a:r>
              <a:rPr b="0" i="0" lang="en" sz="700" u="none" cap="none" strike="noStrike">
                <a:solidFill>
                  <a:srgbClr val="000000"/>
                </a:solidFill>
                <a:latin typeface="Arial"/>
                <a:ea typeface="Arial"/>
                <a:cs typeface="Arial"/>
                <a:sym typeface="Arial"/>
              </a:rPr>
              <a:t> </a:t>
            </a:r>
            <a:r>
              <a:rPr lang="en" sz="700" u="none">
                <a:solidFill>
                  <a:srgbClr val="000000"/>
                </a:solidFill>
              </a:rPr>
              <a:t>https://www.ceralytics.com/3-types-of-machine-learning/</a:t>
            </a:r>
            <a:endParaRPr b="0" i="0" sz="1000" u="none" cap="none" strike="noStrike">
              <a:solidFill>
                <a:schemeClr val="hlink"/>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5"/>
          <p:cNvSpPr txBox="1"/>
          <p:nvPr/>
        </p:nvSpPr>
        <p:spPr>
          <a:xfrm>
            <a:off x="3935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2"/>
                </a:solidFill>
                <a:latin typeface="Times New Roman"/>
                <a:ea typeface="Times New Roman"/>
                <a:cs typeface="Times New Roman"/>
                <a:sym typeface="Times New Roman"/>
              </a:rPr>
              <a:t>Types of Misinformation (content based)</a:t>
            </a:r>
            <a:endParaRPr b="1" i="0" sz="2400" u="none" cap="none" strike="noStrike">
              <a:solidFill>
                <a:schemeClr val="dk2"/>
              </a:solidFill>
              <a:latin typeface="Times New Roman"/>
              <a:ea typeface="Times New Roman"/>
              <a:cs typeface="Times New Roman"/>
              <a:sym typeface="Times New Roman"/>
            </a:endParaRPr>
          </a:p>
        </p:txBody>
      </p:sp>
      <p:sp>
        <p:nvSpPr>
          <p:cNvPr id="168" name="Google Shape;168;p5"/>
          <p:cNvSpPr txBox="1"/>
          <p:nvPr/>
        </p:nvSpPr>
        <p:spPr>
          <a:xfrm>
            <a:off x="3488250" y="4320800"/>
            <a:ext cx="5646600" cy="25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Calibri"/>
                <a:ea typeface="Calibri"/>
                <a:cs typeface="Calibri"/>
                <a:sym typeface="Calibri"/>
              </a:rPr>
              <a:t>Source : </a:t>
            </a:r>
            <a:r>
              <a:rPr b="0" i="0" lang="en" sz="1000" u="sng" cap="none" strike="noStrike">
                <a:solidFill>
                  <a:schemeClr val="hlink"/>
                </a:solidFill>
                <a:latin typeface="Calibri"/>
                <a:ea typeface="Calibri"/>
                <a:cs typeface="Calibri"/>
                <a:sym typeface="Calibri"/>
                <a:hlinkClick r:id="rId3"/>
              </a:rPr>
              <a:t>https://medium.com/@CharlieBeckett/why-fake-news-can-be-great-for-journalism-20ba2f309927</a:t>
            </a:r>
            <a:r>
              <a:rPr b="0" i="0" lang="en"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p:txBody>
      </p:sp>
      <p:sp>
        <p:nvSpPr>
          <p:cNvPr id="169" name="Google Shape;169;p5"/>
          <p:cNvSpPr txBox="1"/>
          <p:nvPr/>
        </p:nvSpPr>
        <p:spPr>
          <a:xfrm>
            <a:off x="504025" y="1190200"/>
            <a:ext cx="8300700" cy="3150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9347A"/>
              </a:buClr>
              <a:buSzPts val="1400"/>
              <a:buFont typeface="Times New Roman"/>
              <a:buChar char="●"/>
            </a:pPr>
            <a:r>
              <a:rPr b="1" i="0" lang="en" sz="1400" u="none" cap="none" strike="noStrike">
                <a:solidFill>
                  <a:srgbClr val="09347A"/>
                </a:solidFill>
                <a:latin typeface="Times New Roman"/>
                <a:ea typeface="Times New Roman"/>
                <a:cs typeface="Times New Roman"/>
                <a:sym typeface="Times New Roman"/>
              </a:rPr>
              <a:t>Satire</a:t>
            </a:r>
            <a:endParaRPr b="1" i="0" sz="1400" u="none" cap="none" strike="noStrike">
              <a:solidFill>
                <a:srgbClr val="09347A"/>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Social commentary or humor which has potential to fool but no intention to harm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9347A"/>
              </a:buClr>
              <a:buSzPts val="1400"/>
              <a:buFont typeface="Times New Roman"/>
              <a:buChar char="●"/>
            </a:pPr>
            <a:r>
              <a:rPr b="1" i="0" lang="en" sz="1400" u="none" cap="none" strike="noStrike">
                <a:solidFill>
                  <a:srgbClr val="09347A"/>
                </a:solidFill>
                <a:latin typeface="Times New Roman"/>
                <a:ea typeface="Times New Roman"/>
                <a:cs typeface="Times New Roman"/>
                <a:sym typeface="Times New Roman"/>
              </a:rPr>
              <a:t>False connection</a:t>
            </a:r>
            <a:endParaRPr b="1" i="0" sz="1400" u="none" cap="none" strike="noStrike">
              <a:solidFill>
                <a:srgbClr val="09347A"/>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When Captions or visuals does not support the content, like eye-catching or exciting headline</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9347A"/>
              </a:buClr>
              <a:buSzPts val="1400"/>
              <a:buFont typeface="Times New Roman"/>
              <a:buChar char="●"/>
            </a:pPr>
            <a:r>
              <a:rPr b="1" i="0" lang="en" sz="1400" u="none" cap="none" strike="noStrike">
                <a:solidFill>
                  <a:srgbClr val="09347A"/>
                </a:solidFill>
                <a:latin typeface="Times New Roman"/>
                <a:ea typeface="Times New Roman"/>
                <a:cs typeface="Times New Roman"/>
                <a:sym typeface="Times New Roman"/>
              </a:rPr>
              <a:t>Misleading Content </a:t>
            </a:r>
            <a:endParaRPr b="1" i="0" sz="1400" u="none" cap="none" strike="noStrike">
              <a:solidFill>
                <a:srgbClr val="09347A"/>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Misleading presentation of information to provoke an issue or frame an individual: Propaganda, Hoax</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9347A"/>
              </a:buClr>
              <a:buSzPts val="1400"/>
              <a:buFont typeface="Times New Roman"/>
              <a:buChar char="●"/>
            </a:pPr>
            <a:r>
              <a:rPr b="1" i="0" lang="en" sz="1400" u="none" cap="none" strike="noStrike">
                <a:solidFill>
                  <a:srgbClr val="09347A"/>
                </a:solidFill>
                <a:latin typeface="Times New Roman"/>
                <a:ea typeface="Times New Roman"/>
                <a:cs typeface="Times New Roman"/>
                <a:sym typeface="Times New Roman"/>
              </a:rPr>
              <a:t>False context</a:t>
            </a:r>
            <a:endParaRPr b="1" i="0" sz="1400" u="none" cap="none" strike="noStrike">
              <a:solidFill>
                <a:srgbClr val="09347A"/>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Genuine Content is shared with false Contextual information : Conspiracy Theory</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9347A"/>
              </a:buClr>
              <a:buSzPts val="1400"/>
              <a:buFont typeface="Times New Roman"/>
              <a:buChar char="●"/>
            </a:pPr>
            <a:r>
              <a:rPr b="1" i="0" lang="en" sz="1400" u="none" cap="none" strike="noStrike">
                <a:solidFill>
                  <a:srgbClr val="09347A"/>
                </a:solidFill>
                <a:latin typeface="Times New Roman"/>
                <a:ea typeface="Times New Roman"/>
                <a:cs typeface="Times New Roman"/>
                <a:sym typeface="Times New Roman"/>
              </a:rPr>
              <a:t>Imposter Content</a:t>
            </a:r>
            <a:endParaRPr b="1" i="0" sz="1400" u="none" cap="none" strike="noStrike">
              <a:solidFill>
                <a:srgbClr val="09347A"/>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Genuine sources are impersonated, like creation of Sponsored Content looking like Editorial</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9347A"/>
              </a:buClr>
              <a:buSzPts val="1400"/>
              <a:buFont typeface="Times New Roman"/>
              <a:buChar char="●"/>
            </a:pPr>
            <a:r>
              <a:rPr b="1" i="0" lang="en" sz="1400" u="none" cap="none" strike="noStrike">
                <a:solidFill>
                  <a:srgbClr val="09347A"/>
                </a:solidFill>
                <a:latin typeface="Times New Roman"/>
                <a:ea typeface="Times New Roman"/>
                <a:cs typeface="Times New Roman"/>
                <a:sym typeface="Times New Roman"/>
              </a:rPr>
              <a:t>Manipulated Content</a:t>
            </a:r>
            <a:endParaRPr b="1" i="0" sz="1400" u="none" cap="none" strike="noStrike">
              <a:solidFill>
                <a:srgbClr val="09347A"/>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Genuine information or imagery is manipulated to deceive : Rumor</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9347A"/>
              </a:buClr>
              <a:buSzPts val="1400"/>
              <a:buFont typeface="Times New Roman"/>
              <a:buChar char="●"/>
            </a:pPr>
            <a:r>
              <a:rPr b="1" i="0" lang="en" sz="1400" u="none" cap="none" strike="noStrike">
                <a:solidFill>
                  <a:srgbClr val="09347A"/>
                </a:solidFill>
                <a:latin typeface="Times New Roman"/>
                <a:ea typeface="Times New Roman"/>
                <a:cs typeface="Times New Roman"/>
                <a:sym typeface="Times New Roman"/>
              </a:rPr>
              <a:t>Fabricated Content</a:t>
            </a:r>
            <a:endParaRPr b="1" i="0" sz="1400" u="none" cap="none" strike="noStrike">
              <a:solidFill>
                <a:srgbClr val="09347A"/>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News of 100% false content entirely designed to deceive and cause harm : </a:t>
            </a:r>
            <a:r>
              <a:rPr b="1" i="0" lang="en" sz="1800" u="none" cap="none" strike="noStrike">
                <a:solidFill>
                  <a:srgbClr val="D84200"/>
                </a:solidFill>
                <a:latin typeface="Times New Roman"/>
                <a:ea typeface="Times New Roman"/>
                <a:cs typeface="Times New Roman"/>
                <a:sym typeface="Times New Roman"/>
              </a:rPr>
              <a:t>Fake News</a:t>
            </a:r>
            <a:r>
              <a:rPr b="0" i="0" lang="en" sz="1400" u="none" cap="none" strike="noStrike">
                <a:solidFill>
                  <a:srgbClr val="000000"/>
                </a:solidFill>
                <a:latin typeface="Times New Roman"/>
                <a:ea typeface="Times New Roman"/>
                <a:cs typeface="Times New Roman"/>
                <a:sym typeface="Times New Roman"/>
              </a:rPr>
              <a:t>, Fake Reviews</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9347A"/>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a2029686f9_1_6"/>
          <p:cNvSpPr txBox="1"/>
          <p:nvPr/>
        </p:nvSpPr>
        <p:spPr>
          <a:xfrm>
            <a:off x="6983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Tips on detecting fake news</a:t>
            </a:r>
            <a:endParaRPr b="1" i="0" sz="1200" u="none" cap="none" strike="noStrike">
              <a:solidFill>
                <a:schemeClr val="dk2"/>
              </a:solidFill>
              <a:latin typeface="Times New Roman"/>
              <a:ea typeface="Times New Roman"/>
              <a:cs typeface="Times New Roman"/>
              <a:sym typeface="Times New Roman"/>
            </a:endParaRPr>
          </a:p>
        </p:txBody>
      </p:sp>
      <p:sp>
        <p:nvSpPr>
          <p:cNvPr id="388" name="Google Shape;388;ga2029686f9_1_6"/>
          <p:cNvSpPr txBox="1"/>
          <p:nvPr/>
        </p:nvSpPr>
        <p:spPr>
          <a:xfrm>
            <a:off x="698325" y="1193125"/>
            <a:ext cx="7857300" cy="32685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Is the source is authentic?</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Check the hyperlink included</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Reverse image search</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Identify the News Outlet and check the Web Domain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Do a visual assessment assess the overall design.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Turn to Fact Checkers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Assess Spelling, Grammar, and Punctuation </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Are there multiple articles by other news outlets on this topic?</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Identify the Author </a:t>
            </a:r>
            <a:endParaRPr b="0" i="0" sz="15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389" name="Google Shape;389;ga2029686f9_1_6"/>
          <p:cNvPicPr preferRelativeResize="0"/>
          <p:nvPr/>
        </p:nvPicPr>
        <p:blipFill rotWithShape="1">
          <a:blip r:embed="rId3">
            <a:alphaModFix/>
          </a:blip>
          <a:srcRect b="22352" l="0" r="0" t="538"/>
          <a:stretch/>
        </p:blipFill>
        <p:spPr>
          <a:xfrm>
            <a:off x="6151275" y="1340025"/>
            <a:ext cx="2984049" cy="2272750"/>
          </a:xfrm>
          <a:prstGeom prst="rect">
            <a:avLst/>
          </a:prstGeom>
          <a:noFill/>
          <a:ln>
            <a:noFill/>
          </a:ln>
          <a:effectLst>
            <a:outerShdw blurRad="57150" rotWithShape="0" algn="bl" dir="13980000" dist="19050">
              <a:srgbClr val="000000">
                <a:alpha val="49411"/>
              </a:srgbClr>
            </a:outerShdw>
          </a:effectLst>
        </p:spPr>
      </p:pic>
      <p:sp>
        <p:nvSpPr>
          <p:cNvPr id="390" name="Google Shape;390;ga2029686f9_1_6"/>
          <p:cNvSpPr txBox="1"/>
          <p:nvPr/>
        </p:nvSpPr>
        <p:spPr>
          <a:xfrm>
            <a:off x="4098950" y="4435000"/>
            <a:ext cx="50673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Source:</a:t>
            </a:r>
            <a:r>
              <a:rPr b="0" i="0" lang="en" sz="700" u="none" cap="none" strike="noStrike">
                <a:solidFill>
                  <a:srgbClr val="000000"/>
                </a:solidFill>
                <a:latin typeface="Arial"/>
                <a:ea typeface="Arial"/>
                <a:cs typeface="Arial"/>
                <a:sym typeface="Arial"/>
              </a:rPr>
              <a:t> </a:t>
            </a:r>
            <a:r>
              <a:rPr b="0" i="0" lang="en" sz="700" u="sng" cap="none" strike="noStrike">
                <a:solidFill>
                  <a:schemeClr val="hlink"/>
                </a:solidFill>
                <a:latin typeface="Arial"/>
                <a:ea typeface="Arial"/>
                <a:cs typeface="Arial"/>
                <a:sym typeface="Arial"/>
                <a:hlinkClick r:id="rId4"/>
              </a:rPr>
              <a:t>https://news.mit.edu/2018/mit-csail-machine-learning-system-detects-fake-news-from-source-1004</a:t>
            </a:r>
            <a:r>
              <a:rPr b="0" i="0" lang="en" sz="700" u="none" cap="none" strike="noStrike">
                <a:solidFill>
                  <a:srgbClr val="000000"/>
                </a:solidFill>
                <a:latin typeface="Arial"/>
                <a:ea typeface="Arial"/>
                <a:cs typeface="Arial"/>
                <a:sym typeface="Arial"/>
              </a:rPr>
              <a:t> </a:t>
            </a:r>
            <a:endParaRPr b="0" i="0" sz="1000" u="none" cap="none" strike="noStrike">
              <a:solidFill>
                <a:schemeClr val="hlink"/>
              </a:solidFill>
              <a:latin typeface="Calibri"/>
              <a:ea typeface="Calibri"/>
              <a:cs typeface="Calibri"/>
              <a:sym typeface="Calibri"/>
            </a:endParaRPr>
          </a:p>
        </p:txBody>
      </p:sp>
      <p:sp>
        <p:nvSpPr>
          <p:cNvPr id="391" name="Google Shape;391;ga2029686f9_1_6"/>
          <p:cNvSpPr txBox="1"/>
          <p:nvPr/>
        </p:nvSpPr>
        <p:spPr>
          <a:xfrm>
            <a:off x="6563075" y="3711500"/>
            <a:ext cx="2572200" cy="6630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Calibri"/>
                <a:ea typeface="Calibri"/>
                <a:cs typeface="Calibri"/>
                <a:sym typeface="Calibri"/>
              </a:rPr>
              <a:t>Words mostly used in Fake News</a:t>
            </a:r>
            <a:endParaRPr b="1" i="0" sz="1400" u="none" cap="none" strike="noStrike">
              <a:solidFill>
                <a:schemeClr val="dk2"/>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aef984cde3_0_21"/>
          <p:cNvSpPr txBox="1"/>
          <p:nvPr>
            <p:ph type="title"/>
          </p:nvPr>
        </p:nvSpPr>
        <p:spPr>
          <a:xfrm>
            <a:off x="457200" y="628650"/>
            <a:ext cx="8229600" cy="5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 sz="2000">
                <a:latin typeface="Times New Roman"/>
                <a:ea typeface="Times New Roman"/>
                <a:cs typeface="Times New Roman"/>
                <a:sym typeface="Times New Roman"/>
              </a:rPr>
              <a:t>How to spot Fake news?</a:t>
            </a:r>
            <a:endParaRPr b="1" sz="2000">
              <a:latin typeface="Times New Roman"/>
              <a:ea typeface="Times New Roman"/>
              <a:cs typeface="Times New Roman"/>
              <a:sym typeface="Times New Roman"/>
            </a:endParaRPr>
          </a:p>
        </p:txBody>
      </p:sp>
      <p:pic>
        <p:nvPicPr>
          <p:cNvPr id="397" name="Google Shape;397;gaef984cde3_0_21"/>
          <p:cNvPicPr preferRelativeResize="0"/>
          <p:nvPr/>
        </p:nvPicPr>
        <p:blipFill rotWithShape="1">
          <a:blip r:embed="rId3">
            <a:alphaModFix/>
          </a:blip>
          <a:srcRect b="0" l="0" r="0" t="0"/>
          <a:stretch/>
        </p:blipFill>
        <p:spPr>
          <a:xfrm>
            <a:off x="556325" y="1357075"/>
            <a:ext cx="3580425" cy="1057275"/>
          </a:xfrm>
          <a:prstGeom prst="rect">
            <a:avLst/>
          </a:prstGeom>
          <a:noFill/>
          <a:ln cap="flat" cmpd="sng" w="9525">
            <a:solidFill>
              <a:srgbClr val="0000FF"/>
            </a:solidFill>
            <a:prstDash val="solid"/>
            <a:round/>
            <a:headEnd len="sm" w="sm" type="none"/>
            <a:tailEnd len="sm" w="sm" type="none"/>
          </a:ln>
        </p:spPr>
      </p:pic>
      <p:pic>
        <p:nvPicPr>
          <p:cNvPr id="398" name="Google Shape;398;gaef984cde3_0_21"/>
          <p:cNvPicPr preferRelativeResize="0"/>
          <p:nvPr/>
        </p:nvPicPr>
        <p:blipFill rotWithShape="1">
          <a:blip r:embed="rId4">
            <a:alphaModFix/>
          </a:blip>
          <a:srcRect b="0" l="0" r="0" t="0"/>
          <a:stretch/>
        </p:blipFill>
        <p:spPr>
          <a:xfrm>
            <a:off x="490850" y="2958650"/>
            <a:ext cx="3645900" cy="1057275"/>
          </a:xfrm>
          <a:prstGeom prst="rect">
            <a:avLst/>
          </a:prstGeom>
          <a:noFill/>
          <a:ln cap="flat" cmpd="sng" w="9525">
            <a:solidFill>
              <a:srgbClr val="0000FF"/>
            </a:solidFill>
            <a:prstDash val="solid"/>
            <a:round/>
            <a:headEnd len="sm" w="sm" type="none"/>
            <a:tailEnd len="sm" w="sm" type="none"/>
          </a:ln>
        </p:spPr>
      </p:pic>
      <p:pic>
        <p:nvPicPr>
          <p:cNvPr id="399" name="Google Shape;399;gaef984cde3_0_21"/>
          <p:cNvPicPr preferRelativeResize="0"/>
          <p:nvPr/>
        </p:nvPicPr>
        <p:blipFill rotWithShape="1">
          <a:blip r:embed="rId5">
            <a:alphaModFix/>
          </a:blip>
          <a:srcRect b="0" l="0" r="0" t="0"/>
          <a:stretch/>
        </p:blipFill>
        <p:spPr>
          <a:xfrm>
            <a:off x="4772150" y="2958650"/>
            <a:ext cx="3826900" cy="1057275"/>
          </a:xfrm>
          <a:prstGeom prst="rect">
            <a:avLst/>
          </a:prstGeom>
          <a:noFill/>
          <a:ln cap="flat" cmpd="sng" w="9525">
            <a:solidFill>
              <a:srgbClr val="0000FF"/>
            </a:solidFill>
            <a:prstDash val="solid"/>
            <a:round/>
            <a:headEnd len="sm" w="sm" type="none"/>
            <a:tailEnd len="sm" w="sm" type="none"/>
          </a:ln>
        </p:spPr>
      </p:pic>
      <p:pic>
        <p:nvPicPr>
          <p:cNvPr id="400" name="Google Shape;400;gaef984cde3_0_21"/>
          <p:cNvPicPr preferRelativeResize="0"/>
          <p:nvPr/>
        </p:nvPicPr>
        <p:blipFill rotWithShape="1">
          <a:blip r:embed="rId6">
            <a:alphaModFix/>
          </a:blip>
          <a:srcRect b="0" l="0" r="0" t="0"/>
          <a:stretch/>
        </p:blipFill>
        <p:spPr>
          <a:xfrm>
            <a:off x="4772150" y="1361576"/>
            <a:ext cx="3781125" cy="1057275"/>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2"/>
          <p:cNvSpPr txBox="1"/>
          <p:nvPr>
            <p:ph type="ctrTitle"/>
          </p:nvPr>
        </p:nvSpPr>
        <p:spPr>
          <a:xfrm>
            <a:off x="2552850" y="1453425"/>
            <a:ext cx="4038300" cy="173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rPr lang="en" sz="2400">
                <a:latin typeface="Times New Roman"/>
                <a:ea typeface="Times New Roman"/>
                <a:cs typeface="Times New Roman"/>
                <a:sym typeface="Times New Roman"/>
              </a:rPr>
              <a:t>Any Questions?</a:t>
            </a:r>
            <a:endParaRPr sz="24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3"/>
          <p:cNvSpPr txBox="1"/>
          <p:nvPr>
            <p:ph idx="1" type="body"/>
          </p:nvPr>
        </p:nvSpPr>
        <p:spPr>
          <a:xfrm>
            <a:off x="3083625" y="781050"/>
            <a:ext cx="2976600" cy="229800"/>
          </a:xfrm>
          <a:prstGeom prst="rect">
            <a:avLst/>
          </a:prstGeom>
          <a:noFill/>
          <a:ln>
            <a:noFill/>
          </a:ln>
        </p:spPr>
        <p:txBody>
          <a:bodyPr anchorCtr="0" anchor="ctr" bIns="24100" lIns="24100" spcFirstLastPara="1" rIns="24100" wrap="square" tIns="24100">
            <a:noAutofit/>
          </a:bodyPr>
          <a:lstStyle/>
          <a:p>
            <a:pPr indent="0" lvl="0" marL="0" rtl="0" algn="ctr">
              <a:lnSpc>
                <a:spcPct val="100000"/>
              </a:lnSpc>
              <a:spcBef>
                <a:spcPts val="0"/>
              </a:spcBef>
              <a:spcAft>
                <a:spcPts val="0"/>
              </a:spcAft>
              <a:buSzPts val="1300"/>
              <a:buNone/>
            </a:pPr>
            <a:r>
              <a:rPr lang="en"/>
              <a:t>Presented By</a:t>
            </a:r>
            <a:endParaRPr/>
          </a:p>
        </p:txBody>
      </p:sp>
      <p:sp>
        <p:nvSpPr>
          <p:cNvPr id="411" name="Google Shape;411;p13"/>
          <p:cNvSpPr txBox="1"/>
          <p:nvPr>
            <p:ph idx="2" type="body"/>
          </p:nvPr>
        </p:nvSpPr>
        <p:spPr>
          <a:xfrm>
            <a:off x="3190950" y="1409350"/>
            <a:ext cx="2762100" cy="1571700"/>
          </a:xfrm>
          <a:prstGeom prst="rect">
            <a:avLst/>
          </a:prstGeom>
          <a:noFill/>
          <a:ln>
            <a:noFill/>
          </a:ln>
        </p:spPr>
        <p:txBody>
          <a:bodyPr anchorCtr="0" anchor="ctr" bIns="24100" lIns="24100" spcFirstLastPara="1" rIns="24100" wrap="square" tIns="24100">
            <a:noAutofit/>
          </a:bodyPr>
          <a:lstStyle/>
          <a:p>
            <a:pPr indent="0" lvl="0" marL="0" rtl="0" algn="ctr">
              <a:lnSpc>
                <a:spcPct val="100000"/>
              </a:lnSpc>
              <a:spcBef>
                <a:spcPts val="700"/>
              </a:spcBef>
              <a:spcAft>
                <a:spcPts val="0"/>
              </a:spcAft>
              <a:buSzPts val="2600"/>
              <a:buNone/>
            </a:pPr>
            <a:r>
              <a:t/>
            </a:r>
            <a:endParaRPr sz="2000"/>
          </a:p>
          <a:p>
            <a:pPr indent="0" lvl="0" marL="0" rtl="0" algn="ctr">
              <a:lnSpc>
                <a:spcPct val="100000"/>
              </a:lnSpc>
              <a:spcBef>
                <a:spcPts val="700"/>
              </a:spcBef>
              <a:spcAft>
                <a:spcPts val="0"/>
              </a:spcAft>
              <a:buSzPts val="2600"/>
              <a:buNone/>
            </a:pPr>
            <a:r>
              <a:t/>
            </a:r>
            <a:endParaRPr sz="2000"/>
          </a:p>
          <a:p>
            <a:pPr indent="0" lvl="0" marL="0" rtl="0" algn="ctr">
              <a:lnSpc>
                <a:spcPct val="100000"/>
              </a:lnSpc>
              <a:spcBef>
                <a:spcPts val="700"/>
              </a:spcBef>
              <a:spcAft>
                <a:spcPts val="0"/>
              </a:spcAft>
              <a:buSzPts val="2600"/>
              <a:buNone/>
            </a:pPr>
            <a:r>
              <a:rPr lang="en" sz="2000"/>
              <a:t>Abishai Joy</a:t>
            </a:r>
            <a:endParaRPr sz="2000"/>
          </a:p>
          <a:p>
            <a:pPr indent="0" lvl="0" marL="0" rtl="0" algn="ctr">
              <a:lnSpc>
                <a:spcPct val="100000"/>
              </a:lnSpc>
              <a:spcBef>
                <a:spcPts val="700"/>
              </a:spcBef>
              <a:spcAft>
                <a:spcPts val="0"/>
              </a:spcAft>
              <a:buSzPts val="2600"/>
              <a:buNone/>
            </a:pPr>
            <a:r>
              <a:rPr lang="en" sz="2000"/>
              <a:t>Farhana Alam</a:t>
            </a:r>
            <a:endParaRPr sz="2000"/>
          </a:p>
          <a:p>
            <a:pPr indent="0" lvl="0" marL="0" rtl="0" algn="ctr">
              <a:lnSpc>
                <a:spcPct val="100000"/>
              </a:lnSpc>
              <a:spcBef>
                <a:spcPts val="700"/>
              </a:spcBef>
              <a:spcAft>
                <a:spcPts val="0"/>
              </a:spcAft>
              <a:buSzPts val="2600"/>
              <a:buNone/>
            </a:pPr>
            <a:r>
              <a:rPr lang="en" sz="2000"/>
              <a:t>Mostofa Najmus Sakib</a:t>
            </a:r>
            <a:endParaRPr sz="2000"/>
          </a:p>
          <a:p>
            <a:pPr indent="0" lvl="0" marL="0" rtl="0" algn="ctr">
              <a:lnSpc>
                <a:spcPct val="100000"/>
              </a:lnSpc>
              <a:spcBef>
                <a:spcPts val="700"/>
              </a:spcBef>
              <a:spcAft>
                <a:spcPts val="0"/>
              </a:spcAft>
              <a:buSzPts val="2600"/>
              <a:buNone/>
            </a:pPr>
            <a:r>
              <a:rPr lang="en" sz="2000"/>
              <a:t>Qudrat E Alahy Ratul</a:t>
            </a:r>
            <a:endParaRPr sz="2000"/>
          </a:p>
          <a:p>
            <a:pPr indent="0" lvl="0" marL="0" rtl="0" algn="ctr">
              <a:lnSpc>
                <a:spcPct val="100000"/>
              </a:lnSpc>
              <a:spcBef>
                <a:spcPts val="700"/>
              </a:spcBef>
              <a:spcAft>
                <a:spcPts val="0"/>
              </a:spcAft>
              <a:buSzPts val="2600"/>
              <a:buNone/>
            </a:pPr>
            <a:r>
              <a:t/>
            </a:r>
            <a:endParaRPr/>
          </a:p>
          <a:p>
            <a:pPr indent="0" lvl="0" marL="0" rtl="0" algn="ctr">
              <a:lnSpc>
                <a:spcPct val="100000"/>
              </a:lnSpc>
              <a:spcBef>
                <a:spcPts val="700"/>
              </a:spcBef>
              <a:spcAft>
                <a:spcPts val="0"/>
              </a:spcAft>
              <a:buSzPts val="2600"/>
              <a:buNone/>
            </a:pPr>
            <a:r>
              <a:t/>
            </a:r>
            <a:endParaRPr sz="1050">
              <a:solidFill>
                <a:srgbClr val="202124"/>
              </a:solidFill>
              <a:highlight>
                <a:srgbClr val="F1F3F4"/>
              </a:highlight>
              <a:latin typeface="Roboto"/>
              <a:ea typeface="Roboto"/>
              <a:cs typeface="Roboto"/>
              <a:sym typeface="Roboto"/>
            </a:endParaRPr>
          </a:p>
          <a:p>
            <a:pPr indent="0" lvl="0" marL="0" rtl="0" algn="ctr">
              <a:lnSpc>
                <a:spcPct val="100000"/>
              </a:lnSpc>
              <a:spcBef>
                <a:spcPts val="700"/>
              </a:spcBef>
              <a:spcAft>
                <a:spcPts val="0"/>
              </a:spcAft>
              <a:buSzPts val="2600"/>
              <a:buNone/>
            </a:pPr>
            <a:r>
              <a:t/>
            </a:r>
            <a:endParaRPr sz="1050">
              <a:solidFill>
                <a:srgbClr val="202124"/>
              </a:solidFill>
              <a:highlight>
                <a:srgbClr val="F1F3F4"/>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nvSpPr>
        <p:spPr>
          <a:xfrm>
            <a:off x="6983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2"/>
                </a:solidFill>
                <a:latin typeface="Times New Roman"/>
                <a:ea typeface="Times New Roman"/>
                <a:cs typeface="Times New Roman"/>
                <a:sym typeface="Times New Roman"/>
              </a:rPr>
              <a:t>Fake News</a:t>
            </a:r>
            <a:endParaRPr b="1" i="0" sz="2400" u="none" cap="none" strike="noStrike">
              <a:solidFill>
                <a:schemeClr val="dk2"/>
              </a:solidFill>
              <a:latin typeface="Times New Roman"/>
              <a:ea typeface="Times New Roman"/>
              <a:cs typeface="Times New Roman"/>
              <a:sym typeface="Times New Roman"/>
            </a:endParaRPr>
          </a:p>
        </p:txBody>
      </p:sp>
      <p:pic>
        <p:nvPicPr>
          <p:cNvPr id="175" name="Google Shape;175;p6"/>
          <p:cNvPicPr preferRelativeResize="0"/>
          <p:nvPr/>
        </p:nvPicPr>
        <p:blipFill rotWithShape="1">
          <a:blip r:embed="rId3">
            <a:alphaModFix/>
          </a:blip>
          <a:srcRect b="0" l="0" r="0" t="0"/>
          <a:stretch/>
        </p:blipFill>
        <p:spPr>
          <a:xfrm>
            <a:off x="3790075" y="2012425"/>
            <a:ext cx="5299775" cy="2127700"/>
          </a:xfrm>
          <a:prstGeom prst="rect">
            <a:avLst/>
          </a:prstGeom>
          <a:noFill/>
          <a:ln>
            <a:noFill/>
          </a:ln>
        </p:spPr>
      </p:pic>
      <p:sp>
        <p:nvSpPr>
          <p:cNvPr id="176" name="Google Shape;176;p6"/>
          <p:cNvSpPr txBox="1"/>
          <p:nvPr/>
        </p:nvSpPr>
        <p:spPr>
          <a:xfrm>
            <a:off x="2928300" y="4320800"/>
            <a:ext cx="6206700" cy="483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Calibri"/>
                <a:ea typeface="Calibri"/>
                <a:cs typeface="Calibri"/>
                <a:sym typeface="Calibri"/>
              </a:rPr>
              <a:t>Source : Srijan Kumar, Neil Shah: False Information on Web and Social Media: A Survey. CoRR abs/1804.08559 </a:t>
            </a:r>
            <a:endParaRPr b="0" i="0" sz="10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rPr b="0" i="0" lang="en" sz="1000" u="sng" cap="none" strike="noStrike">
                <a:solidFill>
                  <a:schemeClr val="hlink"/>
                </a:solidFill>
                <a:latin typeface="Calibri"/>
                <a:ea typeface="Calibri"/>
                <a:cs typeface="Calibri"/>
                <a:sym typeface="Calibri"/>
                <a:hlinkClick r:id="rId4"/>
              </a:rPr>
              <a:t>https://arxiv.org/pdf/1804.08559.pdf</a:t>
            </a:r>
            <a:r>
              <a:rPr b="0" i="0" lang="en"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p:txBody>
      </p:sp>
      <p:sp>
        <p:nvSpPr>
          <p:cNvPr id="177" name="Google Shape;177;p6"/>
          <p:cNvSpPr txBox="1"/>
          <p:nvPr/>
        </p:nvSpPr>
        <p:spPr>
          <a:xfrm>
            <a:off x="715025" y="1244000"/>
            <a:ext cx="3887700" cy="18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Types of False Information:</a:t>
            </a:r>
            <a:endParaRPr b="1"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1" i="0" lang="en" sz="1600" u="none" cap="none" strike="noStrike">
                <a:solidFill>
                  <a:srgbClr val="000000"/>
                </a:solidFill>
                <a:latin typeface="Times New Roman"/>
                <a:ea typeface="Times New Roman"/>
                <a:cs typeface="Times New Roman"/>
                <a:sym typeface="Times New Roman"/>
              </a:rPr>
              <a:t>Intent based:</a:t>
            </a:r>
            <a:endParaRPr b="1"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    </a:t>
            </a:r>
            <a:r>
              <a:rPr b="0" i="0" lang="en" sz="1400" u="none" cap="none" strike="noStrike">
                <a:solidFill>
                  <a:srgbClr val="000000"/>
                </a:solidFill>
                <a:latin typeface="Times New Roman"/>
                <a:ea typeface="Times New Roman"/>
                <a:cs typeface="Times New Roman"/>
                <a:sym typeface="Times New Roman"/>
              </a:rPr>
              <a:t>1. Misinformation (urban legends)</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a:t>
            </a:r>
            <a:r>
              <a:rPr b="1" i="0" lang="en" sz="1800" u="none" cap="none" strike="noStrike">
                <a:solidFill>
                  <a:srgbClr val="D84200"/>
                </a:solidFill>
                <a:latin typeface="Times New Roman"/>
                <a:ea typeface="Times New Roman"/>
                <a:cs typeface="Times New Roman"/>
                <a:sym typeface="Times New Roman"/>
              </a:rPr>
              <a:t> 2. Disinformation (Fake News)</a:t>
            </a:r>
            <a:endParaRPr b="1" i="0" sz="2000" u="none" cap="none" strike="noStrike">
              <a:solidFill>
                <a:srgbClr val="D842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1" i="0" lang="en" sz="1600" u="none" cap="none" strike="noStrike">
                <a:solidFill>
                  <a:srgbClr val="000000"/>
                </a:solidFill>
                <a:latin typeface="Times New Roman"/>
                <a:ea typeface="Times New Roman"/>
                <a:cs typeface="Times New Roman"/>
                <a:sym typeface="Times New Roman"/>
              </a:rPr>
              <a:t>Knowledge based:</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1. Opinion based( fake reviews)</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2. Fact-based (hoaxes)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p:txBody>
      </p:sp>
      <p:sp>
        <p:nvSpPr>
          <p:cNvPr id="178" name="Google Shape;178;p6"/>
          <p:cNvSpPr/>
          <p:nvPr/>
        </p:nvSpPr>
        <p:spPr>
          <a:xfrm>
            <a:off x="5134800" y="3132750"/>
            <a:ext cx="1543800" cy="663000"/>
          </a:xfrm>
          <a:prstGeom prst="ellipse">
            <a:avLst/>
          </a:prstGeom>
          <a:noFill/>
          <a:ln cap="flat" cmpd="sng" w="28575">
            <a:solidFill>
              <a:srgbClr val="D84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7"/>
          <p:cNvSpPr txBox="1"/>
          <p:nvPr/>
        </p:nvSpPr>
        <p:spPr>
          <a:xfrm>
            <a:off x="6983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2"/>
                </a:solidFill>
                <a:latin typeface="Times New Roman"/>
                <a:ea typeface="Times New Roman"/>
                <a:cs typeface="Times New Roman"/>
                <a:sym typeface="Times New Roman"/>
              </a:rPr>
              <a:t>Fake News</a:t>
            </a:r>
            <a:endParaRPr b="1" i="0" sz="2400" u="none" cap="none" strike="noStrike">
              <a:solidFill>
                <a:schemeClr val="dk2"/>
              </a:solidFill>
              <a:latin typeface="Times New Roman"/>
              <a:ea typeface="Times New Roman"/>
              <a:cs typeface="Times New Roman"/>
              <a:sym typeface="Times New Roman"/>
            </a:endParaRPr>
          </a:p>
        </p:txBody>
      </p:sp>
      <p:pic>
        <p:nvPicPr>
          <p:cNvPr id="184" name="Google Shape;184;p7"/>
          <p:cNvPicPr preferRelativeResize="0"/>
          <p:nvPr/>
        </p:nvPicPr>
        <p:blipFill rotWithShape="1">
          <a:blip r:embed="rId3">
            <a:alphaModFix/>
          </a:blip>
          <a:srcRect b="0" l="0" r="0" t="0"/>
          <a:stretch/>
        </p:blipFill>
        <p:spPr>
          <a:xfrm>
            <a:off x="4495800" y="772913"/>
            <a:ext cx="4474383" cy="3445275"/>
          </a:xfrm>
          <a:prstGeom prst="rect">
            <a:avLst/>
          </a:prstGeom>
          <a:noFill/>
          <a:ln>
            <a:noFill/>
          </a:ln>
        </p:spPr>
      </p:pic>
      <p:sp>
        <p:nvSpPr>
          <p:cNvPr id="185" name="Google Shape;185;p7"/>
          <p:cNvSpPr txBox="1"/>
          <p:nvPr/>
        </p:nvSpPr>
        <p:spPr>
          <a:xfrm>
            <a:off x="4572000" y="4142000"/>
            <a:ext cx="4441500" cy="51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Calibri"/>
                <a:ea typeface="Calibri"/>
                <a:cs typeface="Calibri"/>
                <a:sym typeface="Calibri"/>
              </a:rPr>
              <a:t>Cartoon Source : Milford Daily News : </a:t>
            </a:r>
            <a:r>
              <a:rPr b="0" i="0" lang="en" sz="1000" u="sng" cap="none" strike="noStrike">
                <a:solidFill>
                  <a:schemeClr val="hlink"/>
                </a:solidFill>
                <a:latin typeface="Calibri"/>
                <a:ea typeface="Calibri"/>
                <a:cs typeface="Calibri"/>
                <a:sym typeface="Calibri"/>
                <a:hlinkClick r:id="rId4"/>
              </a:rPr>
              <a:t>https://www.milforddailynews.com/opinion/20170202/liccar-cartoon-fake-news?template=ampart</a:t>
            </a:r>
            <a:r>
              <a:rPr b="0" i="0" lang="en" sz="1000" u="none" cap="none" strike="noStrike">
                <a:solidFill>
                  <a:srgbClr val="000000"/>
                </a:solidFill>
                <a:latin typeface="Calibri"/>
                <a:ea typeface="Calibri"/>
                <a:cs typeface="Calibri"/>
                <a:sym typeface="Calibri"/>
              </a:rPr>
              <a:t>  </a:t>
            </a:r>
            <a:endParaRPr b="0" i="0" sz="1000" u="none" cap="none" strike="noStrike">
              <a:solidFill>
                <a:srgbClr val="000000"/>
              </a:solidFill>
              <a:latin typeface="Calibri"/>
              <a:ea typeface="Calibri"/>
              <a:cs typeface="Calibri"/>
              <a:sym typeface="Calibri"/>
            </a:endParaRPr>
          </a:p>
        </p:txBody>
      </p:sp>
      <p:sp>
        <p:nvSpPr>
          <p:cNvPr id="186" name="Google Shape;186;p7"/>
          <p:cNvSpPr txBox="1"/>
          <p:nvPr/>
        </p:nvSpPr>
        <p:spPr>
          <a:xfrm>
            <a:off x="691050" y="1234375"/>
            <a:ext cx="3418800" cy="30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D84200"/>
                </a:solidFill>
                <a:latin typeface="Times New Roman"/>
                <a:ea typeface="Times New Roman"/>
                <a:cs typeface="Times New Roman"/>
                <a:sym typeface="Times New Roman"/>
              </a:rPr>
              <a:t>Fake news </a:t>
            </a:r>
            <a:r>
              <a:rPr b="0" i="0" lang="en" sz="1600" u="none" cap="none" strike="noStrike">
                <a:solidFill>
                  <a:srgbClr val="000000"/>
                </a:solidFill>
                <a:latin typeface="Times New Roman"/>
                <a:ea typeface="Times New Roman"/>
                <a:cs typeface="Times New Roman"/>
                <a:sym typeface="Times New Roman"/>
              </a:rPr>
              <a:t>is a misleading information where the content is </a:t>
            </a:r>
            <a:r>
              <a:rPr b="1" i="0" lang="en" sz="1600" u="none" cap="none" strike="noStrike">
                <a:solidFill>
                  <a:srgbClr val="D84200"/>
                </a:solidFill>
                <a:latin typeface="Times New Roman"/>
                <a:ea typeface="Times New Roman"/>
                <a:cs typeface="Times New Roman"/>
                <a:sym typeface="Times New Roman"/>
              </a:rPr>
              <a:t>100% false </a:t>
            </a:r>
            <a:r>
              <a:rPr b="0" i="0" lang="en" sz="1600" u="none" cap="none" strike="noStrike">
                <a:solidFill>
                  <a:srgbClr val="000000"/>
                </a:solidFill>
                <a:latin typeface="Times New Roman"/>
                <a:ea typeface="Times New Roman"/>
                <a:cs typeface="Times New Roman"/>
                <a:sym typeface="Times New Roman"/>
              </a:rPr>
              <a:t>and spreading of this news is done </a:t>
            </a:r>
            <a:r>
              <a:rPr b="1" i="0" lang="en" sz="1600" u="none" cap="none" strike="noStrike">
                <a:solidFill>
                  <a:srgbClr val="D84200"/>
                </a:solidFill>
                <a:latin typeface="Times New Roman"/>
                <a:ea typeface="Times New Roman"/>
                <a:cs typeface="Times New Roman"/>
                <a:sym typeface="Times New Roman"/>
              </a:rPr>
              <a:t>deliberately </a:t>
            </a:r>
            <a:r>
              <a:rPr b="0" i="0" lang="en" sz="1600" u="none" cap="none" strike="noStrike">
                <a:solidFill>
                  <a:srgbClr val="000000"/>
                </a:solidFill>
                <a:latin typeface="Times New Roman"/>
                <a:ea typeface="Times New Roman"/>
                <a:cs typeface="Times New Roman"/>
                <a:sym typeface="Times New Roman"/>
              </a:rPr>
              <a:t>where the </a:t>
            </a:r>
            <a:r>
              <a:rPr b="1" i="0" lang="en" sz="1600" u="none" cap="none" strike="noStrike">
                <a:solidFill>
                  <a:srgbClr val="D84200"/>
                </a:solidFill>
                <a:latin typeface="Times New Roman"/>
                <a:ea typeface="Times New Roman"/>
                <a:cs typeface="Times New Roman"/>
                <a:sym typeface="Times New Roman"/>
              </a:rPr>
              <a:t>intention </a:t>
            </a:r>
            <a:r>
              <a:rPr b="0" i="0" lang="en" sz="1600" u="none" cap="none" strike="noStrike">
                <a:solidFill>
                  <a:srgbClr val="000000"/>
                </a:solidFill>
                <a:latin typeface="Times New Roman"/>
                <a:ea typeface="Times New Roman"/>
                <a:cs typeface="Times New Roman"/>
                <a:sym typeface="Times New Roman"/>
              </a:rPr>
              <a:t>is entirely to cause </a:t>
            </a:r>
            <a:r>
              <a:rPr b="1" i="0" lang="en" sz="1600" u="none" cap="none" strike="noStrike">
                <a:solidFill>
                  <a:srgbClr val="D84200"/>
                </a:solidFill>
                <a:latin typeface="Times New Roman"/>
                <a:ea typeface="Times New Roman"/>
                <a:cs typeface="Times New Roman"/>
                <a:sym typeface="Times New Roman"/>
              </a:rPr>
              <a:t>harm or to deceive.</a:t>
            </a:r>
            <a:endParaRPr b="1" i="0" sz="1600" u="none" cap="none" strike="noStrike">
              <a:solidFill>
                <a:srgbClr val="D842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Three Characteristics:</a:t>
            </a:r>
            <a:endParaRPr b="1" i="0" sz="1600" u="none" cap="none" strike="noStrike">
              <a:solidFill>
                <a:srgbClr val="000000"/>
              </a:solidFill>
              <a:latin typeface="Times New Roman"/>
              <a:ea typeface="Times New Roman"/>
              <a:cs typeface="Times New Roman"/>
              <a:sym typeface="Times New Roman"/>
            </a:endParaRPr>
          </a:p>
          <a:p>
            <a:pPr indent="-317500" lvl="0" marL="457200" marR="0" rtl="0" algn="l">
              <a:lnSpc>
                <a:spcPct val="115000"/>
              </a:lnSpc>
              <a:spcBef>
                <a:spcPts val="120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Whether the information is news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Authenticity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Intention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 </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nvSpPr>
        <p:spPr>
          <a:xfrm>
            <a:off x="6983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2"/>
                </a:solidFill>
                <a:latin typeface="Times New Roman"/>
                <a:ea typeface="Times New Roman"/>
                <a:cs typeface="Times New Roman"/>
                <a:sym typeface="Times New Roman"/>
              </a:rPr>
              <a:t>Misinformation is Dangerous</a:t>
            </a:r>
            <a:endParaRPr b="1" i="0" sz="24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Times New Roman"/>
                <a:ea typeface="Times New Roman"/>
                <a:cs typeface="Times New Roman"/>
                <a:sym typeface="Times New Roman"/>
              </a:rPr>
              <a:t>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2"/>
              </a:solidFill>
              <a:latin typeface="Times New Roman"/>
              <a:ea typeface="Times New Roman"/>
              <a:cs typeface="Times New Roman"/>
              <a:sym typeface="Times New Roman"/>
            </a:endParaRPr>
          </a:p>
        </p:txBody>
      </p:sp>
      <p:sp>
        <p:nvSpPr>
          <p:cNvPr id="192" name="Google Shape;192;p8"/>
          <p:cNvSpPr txBox="1"/>
          <p:nvPr/>
        </p:nvSpPr>
        <p:spPr>
          <a:xfrm>
            <a:off x="688250" y="1285625"/>
            <a:ext cx="8273700" cy="33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500" u="none" cap="none" strike="noStrike">
                <a:solidFill>
                  <a:srgbClr val="000000"/>
                </a:solidFill>
                <a:highlight>
                  <a:srgbClr val="FFFFFF"/>
                </a:highlight>
                <a:latin typeface="Times New Roman"/>
                <a:ea typeface="Times New Roman"/>
                <a:cs typeface="Times New Roman"/>
                <a:sym typeface="Times New Roman"/>
              </a:rPr>
              <a:t>How a misinformation is dangerous completely depends on</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09347A"/>
              </a:buClr>
              <a:buSzPts val="1500"/>
              <a:buFont typeface="Times New Roman"/>
              <a:buChar char="●"/>
            </a:pPr>
            <a:r>
              <a:rPr b="1" i="0" lang="en" sz="1500" u="none" cap="none" strike="noStrike">
                <a:solidFill>
                  <a:srgbClr val="09347A"/>
                </a:solidFill>
                <a:highlight>
                  <a:srgbClr val="FFFFFF"/>
                </a:highlight>
                <a:latin typeface="Times New Roman"/>
                <a:ea typeface="Times New Roman"/>
                <a:cs typeface="Times New Roman"/>
                <a:sym typeface="Times New Roman"/>
              </a:rPr>
              <a:t>Context </a:t>
            </a:r>
            <a:endParaRPr b="1" i="0" sz="1500" u="none" cap="none" strike="noStrike">
              <a:solidFill>
                <a:srgbClr val="09347A"/>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highlight>
                  <a:srgbClr val="FFFFFF"/>
                </a:highlight>
                <a:latin typeface="Times New Roman"/>
                <a:ea typeface="Times New Roman"/>
                <a:cs typeface="Times New Roman"/>
                <a:sym typeface="Times New Roman"/>
              </a:rPr>
              <a:t>How important the context is : </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highlight>
                  <a:srgbClr val="FFFFFF"/>
                </a:highlight>
                <a:latin typeface="Times New Roman"/>
                <a:ea typeface="Times New Roman"/>
                <a:cs typeface="Times New Roman"/>
                <a:sym typeface="Times New Roman"/>
              </a:rPr>
              <a:t>         Rumor about an actor (does not have that much vast impact)</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highlight>
                  <a:srgbClr val="FFFFFF"/>
                </a:highlight>
                <a:latin typeface="Times New Roman"/>
                <a:ea typeface="Times New Roman"/>
                <a:cs typeface="Times New Roman"/>
                <a:sym typeface="Times New Roman"/>
              </a:rPr>
              <a:t>         </a:t>
            </a:r>
            <a:r>
              <a:rPr b="0" i="0" lang="en" sz="1500" u="none" cap="none" strike="noStrike">
                <a:solidFill>
                  <a:srgbClr val="000000"/>
                </a:solidFill>
                <a:highlight>
                  <a:schemeClr val="lt1"/>
                </a:highlight>
                <a:latin typeface="Times New Roman"/>
                <a:ea typeface="Times New Roman"/>
                <a:cs typeface="Times New Roman"/>
                <a:sym typeface="Times New Roman"/>
              </a:rPr>
              <a:t>Effectiveness of a medicine or treatment  (serious effects)</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highlight>
                  <a:srgbClr val="FFFFFF"/>
                </a:highlight>
                <a:latin typeface="Times New Roman"/>
                <a:ea typeface="Times New Roman"/>
                <a:cs typeface="Times New Roman"/>
                <a:sym typeface="Times New Roman"/>
              </a:rPr>
              <a:t>     </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chemeClr val="dk2"/>
              </a:buClr>
              <a:buSzPts val="1500"/>
              <a:buFont typeface="Times New Roman"/>
              <a:buChar char="●"/>
            </a:pPr>
            <a:r>
              <a:rPr b="1" i="0" lang="en" sz="1500" u="none" cap="none" strike="noStrike">
                <a:solidFill>
                  <a:schemeClr val="dk2"/>
                </a:solidFill>
                <a:highlight>
                  <a:srgbClr val="FFFFFF"/>
                </a:highlight>
                <a:latin typeface="Times New Roman"/>
                <a:ea typeface="Times New Roman"/>
                <a:cs typeface="Times New Roman"/>
                <a:sym typeface="Times New Roman"/>
              </a:rPr>
              <a:t>Source or Spread</a:t>
            </a:r>
            <a:endParaRPr b="1" i="0" sz="1500" u="none" cap="none" strike="noStrike">
              <a:solidFill>
                <a:schemeClr val="dk2"/>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highlight>
                  <a:schemeClr val="lt1"/>
                </a:highlight>
                <a:latin typeface="Times New Roman"/>
                <a:ea typeface="Times New Roman"/>
                <a:cs typeface="Times New Roman"/>
                <a:sym typeface="Times New Roman"/>
              </a:rPr>
              <a:t>How widely distributed : </a:t>
            </a:r>
            <a:endParaRPr b="0" i="0" sz="1500" u="none" cap="none" strike="noStrike">
              <a:solidFill>
                <a:srgbClr val="000000"/>
              </a:solidFill>
              <a:highlight>
                <a:schemeClr val="lt1"/>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highlight>
                  <a:schemeClr val="lt1"/>
                </a:highlight>
                <a:latin typeface="Times New Roman"/>
                <a:ea typeface="Times New Roman"/>
                <a:cs typeface="Times New Roman"/>
                <a:sym typeface="Times New Roman"/>
              </a:rPr>
              <a:t>         </a:t>
            </a:r>
            <a:r>
              <a:rPr b="0" i="0" lang="en" sz="1500" u="none" cap="none" strike="noStrike">
                <a:solidFill>
                  <a:srgbClr val="000000"/>
                </a:solidFill>
                <a:highlight>
                  <a:srgbClr val="FFFFFF"/>
                </a:highlight>
                <a:latin typeface="Times New Roman"/>
                <a:ea typeface="Times New Roman"/>
                <a:cs typeface="Times New Roman"/>
                <a:sym typeface="Times New Roman"/>
              </a:rPr>
              <a:t>Misperceptions of a Scientific Findings </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highlight>
                  <a:srgbClr val="FFFFFF"/>
                </a:highlight>
                <a:latin typeface="Times New Roman"/>
                <a:ea typeface="Times New Roman"/>
                <a:cs typeface="Times New Roman"/>
                <a:sym typeface="Times New Roman"/>
              </a:rPr>
              <a:t>                            (difficult to understand, not every people’s interest, smaller spread)</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highlight>
                  <a:srgbClr val="FFFFFF"/>
                </a:highlight>
                <a:latin typeface="Times New Roman"/>
                <a:ea typeface="Times New Roman"/>
                <a:cs typeface="Times New Roman"/>
                <a:sym typeface="Times New Roman"/>
              </a:rPr>
              <a:t>         False claim from a Supreme Court justice on an act (larger spread with serious effect)</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323850" lvl="0" marL="457200" marR="0" rtl="0" algn="just">
              <a:lnSpc>
                <a:spcPct val="100000"/>
              </a:lnSpc>
              <a:spcBef>
                <a:spcPts val="0"/>
              </a:spcBef>
              <a:spcAft>
                <a:spcPts val="0"/>
              </a:spcAft>
              <a:buClr>
                <a:schemeClr val="dk2"/>
              </a:buClr>
              <a:buSzPts val="1500"/>
              <a:buFont typeface="Times New Roman"/>
              <a:buChar char="●"/>
            </a:pPr>
            <a:r>
              <a:rPr b="1" i="0" lang="en" sz="1500" u="none" cap="none" strike="noStrike">
                <a:solidFill>
                  <a:schemeClr val="dk2"/>
                </a:solidFill>
                <a:highlight>
                  <a:srgbClr val="FFFFFF"/>
                </a:highlight>
                <a:latin typeface="Times New Roman"/>
                <a:ea typeface="Times New Roman"/>
                <a:cs typeface="Times New Roman"/>
                <a:sym typeface="Times New Roman"/>
              </a:rPr>
              <a:t>Real World Example </a:t>
            </a:r>
            <a:endParaRPr b="1" i="0" sz="1500" u="none" cap="none" strike="noStrike">
              <a:solidFill>
                <a:schemeClr val="dk2"/>
              </a:solidFill>
              <a:highlight>
                <a:srgbClr val="FFFFFF"/>
              </a:highlight>
              <a:latin typeface="Times New Roman"/>
              <a:ea typeface="Times New Roman"/>
              <a:cs typeface="Times New Roman"/>
              <a:sym typeface="Times New Roman"/>
            </a:endParaRPr>
          </a:p>
          <a:p>
            <a:pPr indent="0" lvl="0" marL="45720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Stock Market Crash,  Source and Spread of the COVID19 </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1" i="0" sz="1500" u="none" cap="none" strike="noStrike">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ab1061709c_0_363"/>
          <p:cNvSpPr txBox="1"/>
          <p:nvPr/>
        </p:nvSpPr>
        <p:spPr>
          <a:xfrm>
            <a:off x="6983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2"/>
                </a:solidFill>
                <a:latin typeface="Calibri"/>
                <a:ea typeface="Calibri"/>
                <a:cs typeface="Calibri"/>
                <a:sym typeface="Calibri"/>
              </a:rPr>
              <a:t>Why is it important to understand Misinformation?</a:t>
            </a:r>
            <a:endParaRPr b="1" i="0" sz="24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					</a:t>
            </a:r>
            <a:endParaRPr b="0" i="0" sz="11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2"/>
              </a:solidFill>
              <a:latin typeface="Calibri"/>
              <a:ea typeface="Calibri"/>
              <a:cs typeface="Calibri"/>
              <a:sym typeface="Calibri"/>
            </a:endParaRPr>
          </a:p>
        </p:txBody>
      </p:sp>
      <p:pic>
        <p:nvPicPr>
          <p:cNvPr id="198" name="Google Shape;198;gab1061709c_0_363"/>
          <p:cNvPicPr preferRelativeResize="0"/>
          <p:nvPr/>
        </p:nvPicPr>
        <p:blipFill rotWithShape="1">
          <a:blip r:embed="rId3">
            <a:alphaModFix/>
          </a:blip>
          <a:srcRect b="0" l="0" r="0" t="0"/>
          <a:stretch/>
        </p:blipFill>
        <p:spPr>
          <a:xfrm>
            <a:off x="557150" y="1466850"/>
            <a:ext cx="3061850" cy="3075075"/>
          </a:xfrm>
          <a:prstGeom prst="rect">
            <a:avLst/>
          </a:prstGeom>
          <a:noFill/>
          <a:ln>
            <a:noFill/>
          </a:ln>
        </p:spPr>
      </p:pic>
      <p:pic>
        <p:nvPicPr>
          <p:cNvPr id="199" name="Google Shape;199;gab1061709c_0_363"/>
          <p:cNvPicPr preferRelativeResize="0"/>
          <p:nvPr/>
        </p:nvPicPr>
        <p:blipFill rotWithShape="1">
          <a:blip r:embed="rId4">
            <a:alphaModFix/>
          </a:blip>
          <a:srcRect b="0" l="0" r="0" t="0"/>
          <a:stretch/>
        </p:blipFill>
        <p:spPr>
          <a:xfrm>
            <a:off x="4018225" y="1530850"/>
            <a:ext cx="2754475" cy="3011075"/>
          </a:xfrm>
          <a:prstGeom prst="rect">
            <a:avLst/>
          </a:prstGeom>
          <a:noFill/>
          <a:ln>
            <a:noFill/>
          </a:ln>
        </p:spPr>
      </p:pic>
      <p:sp>
        <p:nvSpPr>
          <p:cNvPr id="200" name="Google Shape;200;gab1061709c_0_363"/>
          <p:cNvSpPr/>
          <p:nvPr/>
        </p:nvSpPr>
        <p:spPr>
          <a:xfrm>
            <a:off x="4057625" y="3221750"/>
            <a:ext cx="2609100" cy="33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ab1061709c_0_363"/>
          <p:cNvSpPr txBox="1"/>
          <p:nvPr/>
        </p:nvSpPr>
        <p:spPr>
          <a:xfrm>
            <a:off x="6959950" y="1657650"/>
            <a:ext cx="1972500" cy="663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Consumption by wider audience.</a:t>
            </a:r>
            <a:endParaRPr b="1" i="0" sz="1400" u="none" cap="none" strike="noStrike">
              <a:solidFill>
                <a:srgbClr val="000000"/>
              </a:solidFill>
              <a:latin typeface="Calibri"/>
              <a:ea typeface="Calibri"/>
              <a:cs typeface="Calibri"/>
              <a:sym typeface="Calibri"/>
            </a:endParaRPr>
          </a:p>
        </p:txBody>
      </p:sp>
      <p:cxnSp>
        <p:nvCxnSpPr>
          <p:cNvPr id="202" name="Google Shape;202;gab1061709c_0_363"/>
          <p:cNvCxnSpPr>
            <a:stCxn id="200" idx="3"/>
            <a:endCxn id="201" idx="2"/>
          </p:cNvCxnSpPr>
          <p:nvPr/>
        </p:nvCxnSpPr>
        <p:spPr>
          <a:xfrm flipH="1" rot="10800000">
            <a:off x="6666725" y="2320550"/>
            <a:ext cx="1279500" cy="1069800"/>
          </a:xfrm>
          <a:prstGeom prst="straightConnector1">
            <a:avLst/>
          </a:prstGeom>
          <a:noFill/>
          <a:ln cap="flat" cmpd="sng" w="9525">
            <a:solidFill>
              <a:srgbClr val="FF0000"/>
            </a:solidFill>
            <a:prstDash val="solid"/>
            <a:round/>
            <a:headEnd len="sm" w="sm" type="none"/>
            <a:tailEnd len="sm" w="sm" type="none"/>
          </a:ln>
        </p:spPr>
      </p:cxnSp>
      <p:sp>
        <p:nvSpPr>
          <p:cNvPr id="203" name="Google Shape;203;gab1061709c_0_363"/>
          <p:cNvSpPr txBox="1"/>
          <p:nvPr/>
        </p:nvSpPr>
        <p:spPr>
          <a:xfrm>
            <a:off x="7476725" y="4124450"/>
            <a:ext cx="16407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000000"/>
                </a:solidFill>
                <a:latin typeface="Calibri"/>
                <a:ea typeface="Calibri"/>
                <a:cs typeface="Calibri"/>
                <a:sym typeface="Calibri"/>
              </a:rPr>
              <a:t>Image credits: https://www.bbc.com/news/52124740</a:t>
            </a:r>
            <a:endParaRPr b="0" i="1" sz="10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1"/>
          <p:cNvSpPr txBox="1"/>
          <p:nvPr/>
        </p:nvSpPr>
        <p:spPr>
          <a:xfrm>
            <a:off x="393525" y="730425"/>
            <a:ext cx="80469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9347A"/>
                </a:solidFill>
                <a:latin typeface="Times New Roman"/>
                <a:ea typeface="Times New Roman"/>
                <a:cs typeface="Times New Roman"/>
                <a:sym typeface="Times New Roman"/>
                <a:extLst>
                  <a:ext uri="http://customooxmlschemas.google.com/">
                    <go:slidesCustomData xmlns:go="http://customooxmlschemas.google.com/" textRoundtripDataId="1"/>
                  </a:ext>
                </a:extLst>
              </a:rPr>
              <a:t>Example of News</a:t>
            </a:r>
            <a:r>
              <a:rPr b="1" i="0" lang="en" sz="2000" u="none" cap="none" strike="noStrike">
                <a:solidFill>
                  <a:srgbClr val="09347A"/>
                </a:solidFill>
                <a:latin typeface="Times New Roman"/>
                <a:ea typeface="Times New Roman"/>
                <a:cs typeface="Times New Roman"/>
                <a:sym typeface="Times New Roman"/>
              </a:rPr>
              <a:t> : What Do You Think ?</a:t>
            </a:r>
            <a:endParaRPr b="1" i="0" sz="2000" u="none" cap="none" strike="noStrike">
              <a:solidFill>
                <a:srgbClr val="09347A"/>
              </a:solidFill>
              <a:latin typeface="Times New Roman"/>
              <a:ea typeface="Times New Roman"/>
              <a:cs typeface="Times New Roman"/>
              <a:sym typeface="Times New Roman"/>
            </a:endParaRPr>
          </a:p>
        </p:txBody>
      </p:sp>
      <p:pic>
        <p:nvPicPr>
          <p:cNvPr id="209" name="Google Shape;209;p11"/>
          <p:cNvPicPr preferRelativeResize="0"/>
          <p:nvPr/>
        </p:nvPicPr>
        <p:blipFill rotWithShape="1">
          <a:blip r:embed="rId4">
            <a:alphaModFix/>
          </a:blip>
          <a:srcRect b="0" l="0" r="0" t="0"/>
          <a:stretch/>
        </p:blipFill>
        <p:spPr>
          <a:xfrm>
            <a:off x="2072162" y="1277550"/>
            <a:ext cx="2416438" cy="3151229"/>
          </a:xfrm>
          <a:prstGeom prst="rect">
            <a:avLst/>
          </a:prstGeom>
          <a:noFill/>
          <a:ln>
            <a:noFill/>
          </a:ln>
        </p:spPr>
      </p:pic>
      <p:pic>
        <p:nvPicPr>
          <p:cNvPr id="210" name="Google Shape;210;p11"/>
          <p:cNvPicPr preferRelativeResize="0"/>
          <p:nvPr/>
        </p:nvPicPr>
        <p:blipFill rotWithShape="1">
          <a:blip r:embed="rId5">
            <a:alphaModFix/>
          </a:blip>
          <a:srcRect b="0" l="0" r="0" t="0"/>
          <a:stretch/>
        </p:blipFill>
        <p:spPr>
          <a:xfrm>
            <a:off x="4630765" y="1277550"/>
            <a:ext cx="2349685" cy="3151226"/>
          </a:xfrm>
          <a:prstGeom prst="rect">
            <a:avLst/>
          </a:prstGeom>
          <a:noFill/>
          <a:ln>
            <a:noFill/>
          </a:ln>
        </p:spPr>
      </p:pic>
      <p:sp>
        <p:nvSpPr>
          <p:cNvPr id="211" name="Google Shape;211;p11"/>
          <p:cNvSpPr txBox="1"/>
          <p:nvPr/>
        </p:nvSpPr>
        <p:spPr>
          <a:xfrm>
            <a:off x="368050" y="1277550"/>
            <a:ext cx="1704000" cy="2192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1" i="0" lang="en" sz="2000" u="none" cap="none" strike="noStrike">
                <a:solidFill>
                  <a:schemeClr val="dk2"/>
                </a:solidFill>
                <a:highlight>
                  <a:srgbClr val="FFFFFF"/>
                </a:highlight>
                <a:latin typeface="Times New Roman"/>
                <a:ea typeface="Times New Roman"/>
                <a:cs typeface="Times New Roman"/>
                <a:sym typeface="Times New Roman"/>
              </a:rPr>
              <a:t>“ Does This </a:t>
            </a:r>
            <a:endParaRPr b="1" i="0" sz="20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600"/>
              <a:buFont typeface="Arial"/>
              <a:buNone/>
            </a:pPr>
            <a:r>
              <a:rPr b="1" i="0" lang="en" sz="2000" u="none" cap="none" strike="noStrike">
                <a:solidFill>
                  <a:schemeClr val="dk2"/>
                </a:solidFill>
                <a:highlight>
                  <a:srgbClr val="FFFFFF"/>
                </a:highlight>
                <a:latin typeface="Times New Roman"/>
                <a:ea typeface="Times New Roman"/>
                <a:cs typeface="Times New Roman"/>
                <a:sym typeface="Times New Roman"/>
              </a:rPr>
              <a:t>Restaurant </a:t>
            </a:r>
            <a:endParaRPr b="1" i="0" sz="20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600"/>
              <a:buFont typeface="Arial"/>
              <a:buNone/>
            </a:pPr>
            <a:r>
              <a:rPr b="1" i="0" lang="en" sz="2000" u="none" cap="none" strike="noStrike">
                <a:solidFill>
                  <a:schemeClr val="dk2"/>
                </a:solidFill>
                <a:highlight>
                  <a:srgbClr val="FFFFFF"/>
                </a:highlight>
                <a:latin typeface="Times New Roman"/>
                <a:ea typeface="Times New Roman"/>
                <a:cs typeface="Times New Roman"/>
                <a:sym typeface="Times New Roman"/>
              </a:rPr>
              <a:t>Receipt </a:t>
            </a:r>
            <a:endParaRPr b="1" i="0" sz="20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600"/>
              <a:buFont typeface="Arial"/>
              <a:buNone/>
            </a:pPr>
            <a:r>
              <a:rPr b="1" i="0" lang="en" sz="2000" u="none" cap="none" strike="noStrike">
                <a:solidFill>
                  <a:schemeClr val="dk2"/>
                </a:solidFill>
                <a:highlight>
                  <a:srgbClr val="FFFFFF"/>
                </a:highlight>
                <a:latin typeface="Times New Roman"/>
                <a:ea typeface="Times New Roman"/>
                <a:cs typeface="Times New Roman"/>
                <a:sym typeface="Times New Roman"/>
              </a:rPr>
              <a:t>Show </a:t>
            </a:r>
            <a:endParaRPr b="1" i="0" sz="20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600"/>
              <a:buFont typeface="Arial"/>
              <a:buNone/>
            </a:pPr>
            <a:r>
              <a:rPr b="1" i="0" lang="en" sz="2000" u="none" cap="none" strike="noStrike">
                <a:solidFill>
                  <a:schemeClr val="dk2"/>
                </a:solidFill>
                <a:highlight>
                  <a:srgbClr val="FFFFFF"/>
                </a:highlight>
                <a:latin typeface="Times New Roman"/>
                <a:ea typeface="Times New Roman"/>
                <a:cs typeface="Times New Roman"/>
                <a:sym typeface="Times New Roman"/>
              </a:rPr>
              <a:t>a COVID-19 </a:t>
            </a:r>
            <a:endParaRPr b="1" i="0" sz="20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r">
              <a:lnSpc>
                <a:spcPct val="100000"/>
              </a:lnSpc>
              <a:spcBef>
                <a:spcPts val="0"/>
              </a:spcBef>
              <a:spcAft>
                <a:spcPts val="0"/>
              </a:spcAft>
              <a:buClr>
                <a:srgbClr val="000000"/>
              </a:buClr>
              <a:buSzPts val="1600"/>
              <a:buFont typeface="Arial"/>
              <a:buNone/>
            </a:pPr>
            <a:r>
              <a:rPr b="1" i="0" lang="en" sz="2000" u="none" cap="none" strike="noStrike">
                <a:solidFill>
                  <a:schemeClr val="dk2"/>
                </a:solidFill>
                <a:highlight>
                  <a:srgbClr val="FFFFFF"/>
                </a:highlight>
                <a:latin typeface="Times New Roman"/>
                <a:ea typeface="Times New Roman"/>
                <a:cs typeface="Times New Roman"/>
                <a:sym typeface="Times New Roman"/>
              </a:rPr>
              <a:t>Surcharge? ”</a:t>
            </a:r>
            <a:endParaRPr b="0" i="0" sz="1400" u="none" cap="none" strike="noStrike">
              <a:solidFill>
                <a:srgbClr val="000000"/>
              </a:solidFill>
              <a:latin typeface="Calibri"/>
              <a:ea typeface="Calibri"/>
              <a:cs typeface="Calibri"/>
              <a:sym typeface="Calibri"/>
            </a:endParaRPr>
          </a:p>
        </p:txBody>
      </p:sp>
      <p:sp>
        <p:nvSpPr>
          <p:cNvPr id="212" name="Google Shape;212;p11"/>
          <p:cNvSpPr txBox="1"/>
          <p:nvPr/>
        </p:nvSpPr>
        <p:spPr>
          <a:xfrm>
            <a:off x="368050" y="4315700"/>
            <a:ext cx="4263600" cy="38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400"/>
              </a:spcBef>
              <a:spcAft>
                <a:spcPts val="0"/>
              </a:spcAft>
              <a:buClr>
                <a:srgbClr val="000000"/>
              </a:buClr>
              <a:buSzPts val="1400"/>
              <a:buFont typeface="Arial"/>
              <a:buNone/>
            </a:pPr>
            <a:r>
              <a:rPr b="0" i="0" lang="en" sz="1200" u="sng" cap="none" strike="noStrike">
                <a:solidFill>
                  <a:srgbClr val="3399CC"/>
                </a:solidFill>
                <a:latin typeface="Calibri"/>
                <a:ea typeface="Calibri"/>
                <a:cs typeface="Calibri"/>
                <a:sym typeface="Calibri"/>
                <a:hlinkClick r:id="rId6">
                  <a:extLst>
                    <a:ext uri="{A12FA001-AC4F-418D-AE19-62706E023703}">
                      <ahyp:hlinkClr val="tx"/>
                    </a:ext>
                  </a:extLst>
                </a:hlinkClick>
              </a:rPr>
              <a:t>https://www.snopes.com/fact-check/covid-surcharge-restaurant/</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3" name="Google Shape;213;p11"/>
          <p:cNvSpPr txBox="1"/>
          <p:nvPr/>
        </p:nvSpPr>
        <p:spPr>
          <a:xfrm>
            <a:off x="4730175" y="4395500"/>
            <a:ext cx="4132200" cy="3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rgbClr val="3399CC"/>
                </a:solidFill>
                <a:latin typeface="Calibri"/>
                <a:ea typeface="Calibri"/>
                <a:cs typeface="Calibri"/>
                <a:sym typeface="Calibri"/>
                <a:hlinkClick r:id="rId7">
                  <a:extLst>
                    <a:ext uri="{A12FA001-AC4F-418D-AE19-62706E023703}">
                      <ahyp:hlinkClr val="tx"/>
                    </a:ext>
                  </a:extLst>
                </a:hlinkClick>
              </a:rPr>
              <a:t>https://www.snopes.com/fact-check/worlds-oldest-cat-photo/</a:t>
            </a:r>
            <a:r>
              <a:rPr b="0" i="0" lang="en" sz="1200" u="none" cap="none" strike="noStrike">
                <a:solidFill>
                  <a:srgbClr val="000000"/>
                </a:solidFill>
                <a:latin typeface="Calibri"/>
                <a:ea typeface="Calibri"/>
                <a:cs typeface="Calibri"/>
                <a:sym typeface="Calibri"/>
              </a:rPr>
              <a:t> </a:t>
            </a:r>
            <a:endParaRPr b="0" i="0" sz="1200" u="none" cap="none" strike="noStrike">
              <a:solidFill>
                <a:srgbClr val="000000"/>
              </a:solidFill>
              <a:latin typeface="Calibri"/>
              <a:ea typeface="Calibri"/>
              <a:cs typeface="Calibri"/>
              <a:sym typeface="Calibri"/>
            </a:endParaRPr>
          </a:p>
        </p:txBody>
      </p:sp>
      <p:sp>
        <p:nvSpPr>
          <p:cNvPr id="214" name="Google Shape;214;p11"/>
          <p:cNvSpPr txBox="1"/>
          <p:nvPr/>
        </p:nvSpPr>
        <p:spPr>
          <a:xfrm>
            <a:off x="6980450" y="1278150"/>
            <a:ext cx="2100000" cy="12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highlight>
                  <a:srgbClr val="FFFFFF"/>
                </a:highlight>
                <a:latin typeface="Times New Roman"/>
                <a:ea typeface="Times New Roman"/>
                <a:cs typeface="Times New Roman"/>
                <a:sym typeface="Times New Roman"/>
              </a:rPr>
              <a:t>“ Is This </a:t>
            </a:r>
            <a:endParaRPr b="1" i="0" sz="20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highlight>
                  <a:srgbClr val="FFFFFF"/>
                </a:highlight>
                <a:latin typeface="Times New Roman"/>
                <a:ea typeface="Times New Roman"/>
                <a:cs typeface="Times New Roman"/>
                <a:sym typeface="Times New Roman"/>
              </a:rPr>
              <a:t>the World’s Oldest </a:t>
            </a:r>
            <a:endParaRPr b="1" i="0" sz="2000" u="none" cap="none" strike="noStrike">
              <a:solidFill>
                <a:schemeClr val="dk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highlight>
                  <a:srgbClr val="FFFFFF"/>
                </a:highlight>
                <a:latin typeface="Times New Roman"/>
                <a:ea typeface="Times New Roman"/>
                <a:cs typeface="Times New Roman"/>
                <a:sym typeface="Times New Roman"/>
              </a:rPr>
              <a:t>Cat Photo? </a:t>
            </a:r>
            <a:r>
              <a:rPr b="1" i="0" lang="en" sz="2000" u="none" cap="none" strike="noStrike">
                <a:solidFill>
                  <a:schemeClr val="dk2"/>
                </a:solidFill>
                <a:highlight>
                  <a:schemeClr val="lt1"/>
                </a:highlight>
                <a:latin typeface="Times New Roman"/>
                <a:ea typeface="Times New Roman"/>
                <a:cs typeface="Times New Roman"/>
                <a:sym typeface="Times New Roman"/>
              </a:rPr>
              <a:t>”</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ab1061709c_0_78"/>
          <p:cNvSpPr txBox="1"/>
          <p:nvPr/>
        </p:nvSpPr>
        <p:spPr>
          <a:xfrm>
            <a:off x="393525" y="730425"/>
            <a:ext cx="57657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Times New Roman"/>
                <a:ea typeface="Times New Roman"/>
                <a:cs typeface="Times New Roman"/>
                <a:sym typeface="Times New Roman"/>
              </a:rPr>
              <a:t>Explanation of Truthful vs. Fake News Examples</a:t>
            </a:r>
            <a:endParaRPr b="1" i="0" sz="2000" u="none" cap="none" strike="noStrike">
              <a:solidFill>
                <a:schemeClr val="dk2"/>
              </a:solidFill>
              <a:latin typeface="Times New Roman"/>
              <a:ea typeface="Times New Roman"/>
              <a:cs typeface="Times New Roman"/>
              <a:sym typeface="Times New Roman"/>
            </a:endParaRPr>
          </a:p>
        </p:txBody>
      </p:sp>
      <p:sp>
        <p:nvSpPr>
          <p:cNvPr id="220" name="Google Shape;220;gab1061709c_0_78"/>
          <p:cNvSpPr txBox="1"/>
          <p:nvPr/>
        </p:nvSpPr>
        <p:spPr>
          <a:xfrm>
            <a:off x="410225" y="1396400"/>
            <a:ext cx="5748900" cy="32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highlight>
                  <a:schemeClr val="lt1"/>
                </a:highlight>
                <a:latin typeface="Times New Roman"/>
                <a:ea typeface="Times New Roman"/>
                <a:cs typeface="Times New Roman"/>
                <a:sym typeface="Times New Roman"/>
              </a:rPr>
              <a:t>“Does This Restaurant Receipt Show a COVID-19 Surcharge?”</a:t>
            </a:r>
            <a:endParaRPr b="1" i="0" sz="1600" u="none" cap="none" strike="noStrike">
              <a:solidFill>
                <a:schemeClr val="dk2"/>
              </a:solidFill>
              <a:highlight>
                <a:schemeClr val="lt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000" u="none" cap="none" strike="noStrike">
              <a:solidFill>
                <a:srgbClr val="252525"/>
              </a:solidFill>
              <a:highlight>
                <a:schemeClr val="lt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Characteristics of this news:</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8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It can be verified in fact checking websites.</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The news has been published in several authentic source</a:t>
            </a:r>
            <a:endParaRPr b="0" i="0" sz="14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a:t>
            </a:r>
            <a:r>
              <a:rPr b="0" i="0" lang="en" sz="1300" u="none" cap="none" strike="noStrike">
                <a:solidFill>
                  <a:srgbClr val="000000"/>
                </a:solidFill>
                <a:latin typeface="Times New Roman"/>
                <a:ea typeface="Times New Roman"/>
                <a:cs typeface="Times New Roman"/>
                <a:sym typeface="Times New Roman"/>
              </a:rPr>
              <a:t>Report from </a:t>
            </a:r>
            <a:r>
              <a:rPr b="0" i="0" lang="en" sz="1300" u="none" cap="none" strike="noStrike">
                <a:solidFill>
                  <a:srgbClr val="252525"/>
                </a:solidFill>
                <a:highlight>
                  <a:srgbClr val="FFFFFF"/>
                </a:highlight>
                <a:latin typeface="Times New Roman"/>
                <a:ea typeface="Times New Roman"/>
                <a:cs typeface="Times New Roman"/>
                <a:sym typeface="Times New Roman"/>
              </a:rPr>
              <a:t>Springfield, Missouri, television station KYTV</a:t>
            </a:r>
            <a:endParaRPr b="0" i="0" sz="1300" u="none" cap="none" strike="noStrike">
              <a:solidFill>
                <a:srgbClr val="252525"/>
              </a:solidFill>
              <a:highlight>
                <a:srgbClr val="FFFFFF"/>
              </a:highlight>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252525"/>
              </a:buClr>
              <a:buSzPts val="1400"/>
              <a:buFont typeface="Times New Roman"/>
              <a:buChar char="●"/>
            </a:pPr>
            <a:r>
              <a:rPr b="0" i="0" lang="en" sz="1400" u="none" cap="none" strike="noStrike">
                <a:solidFill>
                  <a:srgbClr val="252525"/>
                </a:solidFill>
                <a:highlight>
                  <a:srgbClr val="FFFFFF"/>
                </a:highlight>
                <a:latin typeface="Times New Roman"/>
                <a:ea typeface="Times New Roman"/>
                <a:cs typeface="Times New Roman"/>
                <a:sym typeface="Times New Roman"/>
              </a:rPr>
              <a:t>Receipt origination can be verified</a:t>
            </a:r>
            <a:endParaRPr b="0" i="0" sz="1400" u="none" cap="none" strike="noStrike">
              <a:solidFill>
                <a:srgbClr val="252525"/>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252525"/>
                </a:solidFill>
                <a:highlight>
                  <a:srgbClr val="FFFFFF"/>
                </a:highlight>
                <a:latin typeface="Times New Roman"/>
                <a:ea typeface="Times New Roman"/>
                <a:cs typeface="Times New Roman"/>
                <a:sym typeface="Times New Roman"/>
              </a:rPr>
              <a:t>        </a:t>
            </a:r>
            <a:r>
              <a:rPr b="0" i="0" lang="en" sz="1200" u="none" cap="none" strike="noStrike">
                <a:solidFill>
                  <a:srgbClr val="252525"/>
                </a:solidFill>
                <a:highlight>
                  <a:srgbClr val="FFFFFF"/>
                </a:highlight>
                <a:latin typeface="Times New Roman"/>
                <a:ea typeface="Times New Roman"/>
                <a:cs typeface="Times New Roman"/>
                <a:sym typeface="Times New Roman"/>
              </a:rPr>
              <a:t>Originated from the Kiko Japanese Steakhouse &amp; Sushi Lounge </a:t>
            </a:r>
            <a:endParaRPr b="0" i="0" sz="1200" u="none" cap="none" strike="noStrike">
              <a:solidFill>
                <a:srgbClr val="252525"/>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200"/>
              <a:buFont typeface="Arial"/>
              <a:buNone/>
            </a:pPr>
            <a:r>
              <a:rPr b="0" i="0" lang="en" sz="1200" u="none" cap="none" strike="noStrike">
                <a:solidFill>
                  <a:srgbClr val="252525"/>
                </a:solidFill>
                <a:highlight>
                  <a:srgbClr val="FFFFFF"/>
                </a:highlight>
                <a:latin typeface="Times New Roman"/>
                <a:ea typeface="Times New Roman"/>
                <a:cs typeface="Times New Roman"/>
                <a:sym typeface="Times New Roman"/>
              </a:rPr>
              <a:t>               in West Plains, Missouri</a:t>
            </a:r>
            <a:endParaRPr b="0" i="0" sz="1200" u="none" cap="none" strike="noStrike">
              <a:solidFill>
                <a:srgbClr val="252525"/>
              </a:solidFill>
              <a:highlight>
                <a:srgbClr val="FFFFFF"/>
              </a:highlight>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252525"/>
              </a:buClr>
              <a:buSzPts val="1200"/>
              <a:buFont typeface="Times New Roman"/>
              <a:buChar char="●"/>
            </a:pPr>
            <a:r>
              <a:rPr b="0" i="0" lang="en" sz="1200" u="none" cap="none" strike="noStrike">
                <a:solidFill>
                  <a:srgbClr val="252525"/>
                </a:solidFill>
                <a:highlight>
                  <a:srgbClr val="FFFFFF"/>
                </a:highlight>
                <a:latin typeface="Times New Roman"/>
                <a:ea typeface="Times New Roman"/>
                <a:cs typeface="Times New Roman"/>
                <a:sym typeface="Times New Roman"/>
              </a:rPr>
              <a:t>The Restaurant also admit it in a Facebook post:</a:t>
            </a:r>
            <a:endParaRPr b="0" i="0" sz="1200" u="none" cap="none" strike="noStrike">
              <a:solidFill>
                <a:srgbClr val="252525"/>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200"/>
              <a:buFont typeface="Arial"/>
              <a:buNone/>
            </a:pPr>
            <a:r>
              <a:rPr b="0" i="0" lang="en" sz="1200" u="none" cap="none" strike="noStrike">
                <a:solidFill>
                  <a:srgbClr val="252525"/>
                </a:solidFill>
                <a:highlight>
                  <a:srgbClr val="FFFFFF"/>
                </a:highlight>
                <a:latin typeface="Times New Roman"/>
                <a:ea typeface="Times New Roman"/>
                <a:cs typeface="Times New Roman"/>
                <a:sym typeface="Times New Roman"/>
              </a:rPr>
              <a:t>        </a:t>
            </a:r>
            <a:r>
              <a:rPr b="0" i="0" lang="en" sz="1000" u="none" cap="none" strike="noStrike">
                <a:solidFill>
                  <a:srgbClr val="999999"/>
                </a:solidFill>
                <a:highlight>
                  <a:srgbClr val="FFFFFF"/>
                </a:highlight>
                <a:latin typeface="Times New Roman"/>
                <a:ea typeface="Times New Roman"/>
                <a:cs typeface="Times New Roman"/>
                <a:sym typeface="Times New Roman"/>
              </a:rPr>
              <a:t>“</a:t>
            </a:r>
            <a:r>
              <a:rPr b="0" i="0" lang="en" sz="1000" u="none" cap="none" strike="noStrike">
                <a:solidFill>
                  <a:srgbClr val="999999"/>
                </a:solidFill>
                <a:latin typeface="Times New Roman"/>
                <a:ea typeface="Times New Roman"/>
                <a:cs typeface="Times New Roman"/>
                <a:sym typeface="Times New Roman"/>
              </a:rPr>
              <a:t>Recently our employees been getting harassed due to some peoples miss-use the actual     </a:t>
            </a:r>
            <a:endParaRPr b="0" i="0" sz="1000" u="none" cap="none" strike="noStrike">
              <a:solidFill>
                <a:srgbClr val="999999"/>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Times New Roman"/>
                <a:ea typeface="Times New Roman"/>
                <a:cs typeface="Times New Roman"/>
                <a:sym typeface="Times New Roman"/>
              </a:rPr>
              <a:t>           picture of our receipt from our actual customer that being going around on social media, even </a:t>
            </a:r>
            <a:endParaRPr b="0" i="0" sz="1000" u="none" cap="none" strike="noStrike">
              <a:solidFill>
                <a:srgbClr val="999999"/>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Times New Roman"/>
                <a:ea typeface="Times New Roman"/>
                <a:cs typeface="Times New Roman"/>
                <a:sym typeface="Times New Roman"/>
              </a:rPr>
              <a:t>           trending on twitter due to the surcharge title!”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1" i="0" lang="en" sz="1800" u="none" cap="none" strike="noStrike">
                <a:solidFill>
                  <a:srgbClr val="000000"/>
                </a:solidFill>
                <a:latin typeface="Times New Roman"/>
                <a:ea typeface="Times New Roman"/>
                <a:cs typeface="Times New Roman"/>
                <a:sym typeface="Times New Roman"/>
              </a:rPr>
              <a:t>  So, this news is a </a:t>
            </a:r>
            <a:r>
              <a:rPr b="1" i="0" lang="en" sz="1800" u="none" cap="none" strike="noStrike">
                <a:solidFill>
                  <a:schemeClr val="dk2"/>
                </a:solidFill>
                <a:latin typeface="Times New Roman"/>
                <a:ea typeface="Times New Roman"/>
                <a:cs typeface="Times New Roman"/>
                <a:sym typeface="Times New Roman"/>
              </a:rPr>
              <a:t>TRUE</a:t>
            </a:r>
            <a:r>
              <a:rPr b="1" i="0" lang="en" sz="1800" u="none" cap="none" strike="noStrike">
                <a:solidFill>
                  <a:srgbClr val="000000"/>
                </a:solidFill>
                <a:latin typeface="Times New Roman"/>
                <a:ea typeface="Times New Roman"/>
                <a:cs typeface="Times New Roman"/>
                <a:sym typeface="Times New Roman"/>
              </a:rPr>
              <a:t> one.</a:t>
            </a:r>
            <a:endParaRPr b="1" i="0" sz="18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p:txBody>
      </p:sp>
      <p:pic>
        <p:nvPicPr>
          <p:cNvPr id="221" name="Google Shape;221;gab1061709c_0_78"/>
          <p:cNvPicPr preferRelativeResize="0"/>
          <p:nvPr/>
        </p:nvPicPr>
        <p:blipFill rotWithShape="1">
          <a:blip r:embed="rId3">
            <a:alphaModFix/>
          </a:blip>
          <a:srcRect b="0" l="0" r="0" t="0"/>
          <a:stretch/>
        </p:blipFill>
        <p:spPr>
          <a:xfrm>
            <a:off x="6159125" y="869663"/>
            <a:ext cx="2870525" cy="37434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a:themeElements>
    <a:clrScheme name="Boise State Theme">
      <a:dk1>
        <a:srgbClr val="191917"/>
      </a:dk1>
      <a:lt1>
        <a:srgbClr val="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